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1063" r:id="rId2"/>
    <p:sldId id="1055" r:id="rId3"/>
    <p:sldId id="1075" r:id="rId4"/>
    <p:sldId id="1065" r:id="rId5"/>
    <p:sldId id="1064" r:id="rId6"/>
    <p:sldId id="1076" r:id="rId7"/>
    <p:sldId id="1066" r:id="rId8"/>
    <p:sldId id="1073" r:id="rId9"/>
    <p:sldId id="1081" r:id="rId10"/>
    <p:sldId id="1077" r:id="rId11"/>
    <p:sldId id="1071" r:id="rId12"/>
    <p:sldId id="1070" r:id="rId13"/>
    <p:sldId id="1069" r:id="rId14"/>
    <p:sldId id="1062" r:id="rId15"/>
    <p:sldId id="1079" r:id="rId16"/>
    <p:sldId id="1080" r:id="rId17"/>
  </p:sldIdLst>
  <p:sldSz cx="12160250" cy="6840538"/>
  <p:notesSz cx="9874250" cy="6797675"/>
  <p:embeddedFontLst>
    <p:embeddedFont>
      <p:font typeface="Arial Black" panose="020B0A04020102020204" pitchFamily="34" charset="0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나눔바른고딕" panose="020B0603020101020101" pitchFamily="50" charset="-127"/>
      <p:regular r:id="rId26"/>
      <p:bold r:id="rId27"/>
    </p:embeddedFont>
    <p:embeddedFont>
      <p:font typeface="다음_Regular" panose="02000603060000000000" pitchFamily="2" charset="-127"/>
      <p:regular r:id="rId28"/>
    </p:embeddedFont>
    <p:embeddedFont>
      <p:font typeface="다음_SemiBold" panose="02000700060000000000" pitchFamily="2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53898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107796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61693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215591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69489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323387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77285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431182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 userDrawn="1">
          <p15:clr>
            <a:srgbClr val="A4A3A4"/>
          </p15:clr>
        </p15:guide>
        <p15:guide id="2" pos="38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1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7ED0"/>
    <a:srgbClr val="FF0066"/>
    <a:srgbClr val="F08200"/>
    <a:srgbClr val="E51B13"/>
    <a:srgbClr val="FFDC4E"/>
    <a:srgbClr val="FAFAFA"/>
    <a:srgbClr val="009CDA"/>
    <a:srgbClr val="2F3498"/>
    <a:srgbClr val="DFBCBA"/>
    <a:srgbClr val="E8D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82346" autoAdjust="0"/>
  </p:normalViewPr>
  <p:slideViewPr>
    <p:cSldViewPr>
      <p:cViewPr>
        <p:scale>
          <a:sx n="66" d="100"/>
          <a:sy n="66" d="100"/>
        </p:scale>
        <p:origin x="1325" y="154"/>
      </p:cViewPr>
      <p:guideLst>
        <p:guide orient="horz" pos="2155"/>
        <p:guide pos="383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2172" y="-114"/>
      </p:cViewPr>
      <p:guideLst>
        <p:guide orient="horz" pos="2141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3125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18EE8-BF93-4A17-BED5-FC99EECA5FC7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3125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389D9-3AFB-446F-A659-3D0A661F2A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937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3125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1F873-BA02-446B-9127-C4DE4310B943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71763" y="509588"/>
            <a:ext cx="45307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3125" y="6456612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1BC67-C438-4515-9D3F-F10D40F135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845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260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379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50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71763" y="509588"/>
            <a:ext cx="4530725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136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987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http://news.kaspersky.co.kr/news2018/12n/181213.html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505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53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가제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Daisy : </a:t>
            </a:r>
            <a:r>
              <a:rPr lang="en-US" altLang="ko-KR" dirty="0">
                <a:solidFill>
                  <a:srgbClr val="FF0000"/>
                </a:solidFill>
              </a:rPr>
              <a:t>D</a:t>
            </a:r>
            <a:r>
              <a:rPr lang="en-US" altLang="ko-KR" dirty="0"/>
              <a:t>etecting </a:t>
            </a:r>
            <a:r>
              <a:rPr lang="en-US" altLang="ko-KR" dirty="0" err="1"/>
              <a:t>m</a:t>
            </a:r>
            <a:r>
              <a:rPr lang="en-US" altLang="ko-KR" dirty="0" err="1">
                <a:solidFill>
                  <a:srgbClr val="FF0000"/>
                </a:solidFill>
              </a:rPr>
              <a:t>A</a:t>
            </a:r>
            <a:r>
              <a:rPr lang="en-US" altLang="ko-KR" dirty="0" err="1"/>
              <a:t>l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 err="1"/>
              <a:t>cIous</a:t>
            </a:r>
            <a:r>
              <a:rPr lang="en-US" altLang="ko-KR" dirty="0"/>
              <a:t> </a:t>
            </a:r>
            <a:r>
              <a:rPr lang="en-US" altLang="ko-KR" dirty="0" err="1"/>
              <a:t>document</a:t>
            </a:r>
            <a:r>
              <a:rPr lang="en-US" altLang="ko-KR" dirty="0" err="1">
                <a:solidFill>
                  <a:srgbClr val="FF0000"/>
                </a:solidFill>
              </a:rPr>
              <a:t>S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y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Dream : </a:t>
            </a:r>
            <a:r>
              <a:rPr lang="en-US" altLang="ko-KR" dirty="0">
                <a:solidFill>
                  <a:srgbClr val="FF0000"/>
                </a:solidFill>
              </a:rPr>
              <a:t>D</a:t>
            </a:r>
            <a:r>
              <a:rPr lang="en-US" altLang="ko-KR" dirty="0"/>
              <a:t>etecting </a:t>
            </a:r>
            <a:r>
              <a:rPr lang="en-US" altLang="ko-KR" dirty="0" err="1">
                <a:solidFill>
                  <a:srgbClr val="FF0000"/>
                </a:solidFill>
              </a:rPr>
              <a:t>R</a:t>
            </a:r>
            <a:r>
              <a:rPr lang="en-US" altLang="ko-KR" dirty="0" err="1"/>
              <a:t>eal-tim</a:t>
            </a:r>
            <a:r>
              <a:rPr lang="en-US" altLang="ko-KR" dirty="0" err="1">
                <a:solidFill>
                  <a:srgbClr val="FF0000"/>
                </a:solidFill>
              </a:rPr>
              <a:t>E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en-US" altLang="ko-KR" dirty="0"/>
              <a:t>nalysis malicious document using </a:t>
            </a:r>
            <a:r>
              <a:rPr lang="en-US" altLang="ko-KR" dirty="0">
                <a:solidFill>
                  <a:srgbClr val="FF0000"/>
                </a:solidFill>
              </a:rPr>
              <a:t>M</a:t>
            </a:r>
            <a:r>
              <a:rPr lang="en-US" altLang="ko-KR" dirty="0"/>
              <a:t>achine learning</a:t>
            </a:r>
          </a:p>
          <a:p>
            <a:r>
              <a:rPr lang="en-US" altLang="ko-KR" dirty="0"/>
              <a:t>Mist : </a:t>
            </a:r>
            <a:r>
              <a:rPr lang="en-US" altLang="ko-KR" dirty="0">
                <a:solidFill>
                  <a:srgbClr val="FF0000"/>
                </a:solidFill>
              </a:rPr>
              <a:t>M</a:t>
            </a:r>
            <a:r>
              <a:rPr lang="en-US" altLang="ko-KR" dirty="0"/>
              <a:t>al</a:t>
            </a:r>
            <a:r>
              <a:rPr lang="en-US" altLang="ko-KR" dirty="0">
                <a:solidFill>
                  <a:srgbClr val="FF0000"/>
                </a:solidFill>
              </a:rPr>
              <a:t>i</a:t>
            </a:r>
            <a:r>
              <a:rPr lang="en-US" altLang="ko-KR" dirty="0"/>
              <a:t>ciou</a:t>
            </a:r>
            <a:r>
              <a:rPr lang="en-US" altLang="ko-KR" dirty="0">
                <a:solidFill>
                  <a:srgbClr val="FF0000"/>
                </a:solidFill>
              </a:rPr>
              <a:t>s</a:t>
            </a:r>
            <a:r>
              <a:rPr lang="en-US" altLang="ko-KR" dirty="0"/>
              <a:t> documen</a:t>
            </a:r>
            <a:r>
              <a:rPr lang="en-US" altLang="ko-KR" dirty="0">
                <a:solidFill>
                  <a:srgbClr val="FF0000"/>
                </a:solidFill>
              </a:rPr>
              <a:t>t</a:t>
            </a:r>
            <a:r>
              <a:rPr lang="en-US" altLang="ko-KR" dirty="0"/>
              <a:t> </a:t>
            </a:r>
            <a:r>
              <a:rPr lang="en-US" altLang="ko-KR" dirty="0" err="1"/>
              <a:t>detetions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729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를 활용한 문서형 악성코드를 탐지하는 모듈 개발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935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078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Save file </a:t>
            </a:r>
            <a:r>
              <a:rPr lang="ko-KR" altLang="en-US" dirty="0"/>
              <a:t>위치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35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2019" y="2125002"/>
            <a:ext cx="10336213" cy="146628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4041" y="3876305"/>
            <a:ext cx="8512175" cy="17481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53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07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61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15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69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23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77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31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/>
            </a:lvl1pPr>
          </a:lstStyle>
          <a:p>
            <a:fld id="{6DDAE2C3-1A0B-474A-8CE8-AE55B8D9D4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636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21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16181" y="273941"/>
            <a:ext cx="2736057" cy="583662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8015" y="273941"/>
            <a:ext cx="8005498" cy="583662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335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60679" y="6372598"/>
            <a:ext cx="2837392" cy="364195"/>
          </a:xfrm>
        </p:spPr>
        <p:txBody>
          <a:bodyPr/>
          <a:lstStyle>
            <a:lvl1pPr>
              <a:defRPr sz="900"/>
            </a:lvl1pPr>
          </a:lstStyle>
          <a:p>
            <a:fld id="{6DDAE2C3-1A0B-474A-8CE8-AE55B8D9D4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61576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0576" y="4395684"/>
            <a:ext cx="10336213" cy="1358607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0576" y="2899313"/>
            <a:ext cx="10336213" cy="1496368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53898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10779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6169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21559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6948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32338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7728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43118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813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8013" y="1596127"/>
            <a:ext cx="5370777" cy="4514439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1460" y="1596127"/>
            <a:ext cx="5370777" cy="4514439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752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8013" y="1531206"/>
            <a:ext cx="5372889" cy="63813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53898" indent="0">
              <a:buNone/>
              <a:defRPr sz="2400" b="1"/>
            </a:lvl2pPr>
            <a:lvl3pPr marL="1107796" indent="0">
              <a:buNone/>
              <a:defRPr sz="2200" b="1"/>
            </a:lvl3pPr>
            <a:lvl4pPr marL="1661693" indent="0">
              <a:buNone/>
              <a:defRPr sz="1900" b="1"/>
            </a:lvl4pPr>
            <a:lvl5pPr marL="2215591" indent="0">
              <a:buNone/>
              <a:defRPr sz="1900" b="1"/>
            </a:lvl5pPr>
            <a:lvl6pPr marL="2769489" indent="0">
              <a:buNone/>
              <a:defRPr sz="1900" b="1"/>
            </a:lvl6pPr>
            <a:lvl7pPr marL="3323387" indent="0">
              <a:buNone/>
              <a:defRPr sz="1900" b="1"/>
            </a:lvl7pPr>
            <a:lvl8pPr marL="3877285" indent="0">
              <a:buNone/>
              <a:defRPr sz="1900" b="1"/>
            </a:lvl8pPr>
            <a:lvl9pPr marL="4431182" indent="0">
              <a:buNone/>
              <a:defRPr sz="19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8013" y="2169338"/>
            <a:ext cx="5372889" cy="3941227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7246" y="1531206"/>
            <a:ext cx="5375000" cy="63813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53898" indent="0">
              <a:buNone/>
              <a:defRPr sz="2400" b="1"/>
            </a:lvl2pPr>
            <a:lvl3pPr marL="1107796" indent="0">
              <a:buNone/>
              <a:defRPr sz="2200" b="1"/>
            </a:lvl3pPr>
            <a:lvl4pPr marL="1661693" indent="0">
              <a:buNone/>
              <a:defRPr sz="1900" b="1"/>
            </a:lvl4pPr>
            <a:lvl5pPr marL="2215591" indent="0">
              <a:buNone/>
              <a:defRPr sz="1900" b="1"/>
            </a:lvl5pPr>
            <a:lvl6pPr marL="2769489" indent="0">
              <a:buNone/>
              <a:defRPr sz="1900" b="1"/>
            </a:lvl6pPr>
            <a:lvl7pPr marL="3323387" indent="0">
              <a:buNone/>
              <a:defRPr sz="1900" b="1"/>
            </a:lvl7pPr>
            <a:lvl8pPr marL="3877285" indent="0">
              <a:buNone/>
              <a:defRPr sz="1900" b="1"/>
            </a:lvl8pPr>
            <a:lvl9pPr marL="4431182" indent="0">
              <a:buNone/>
              <a:defRPr sz="19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7246" y="2169338"/>
            <a:ext cx="5375000" cy="3941227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102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50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147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8017" y="272355"/>
            <a:ext cx="4000639" cy="1159093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54323" y="272359"/>
            <a:ext cx="6797918" cy="5838209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8017" y="1431450"/>
            <a:ext cx="4000639" cy="4679118"/>
          </a:xfrm>
        </p:spPr>
        <p:txBody>
          <a:bodyPr/>
          <a:lstStyle>
            <a:lvl1pPr marL="0" indent="0">
              <a:buNone/>
              <a:defRPr sz="1700"/>
            </a:lvl1pPr>
            <a:lvl2pPr marL="553898" indent="0">
              <a:buNone/>
              <a:defRPr sz="1500"/>
            </a:lvl2pPr>
            <a:lvl3pPr marL="1107796" indent="0">
              <a:buNone/>
              <a:defRPr sz="1200"/>
            </a:lvl3pPr>
            <a:lvl4pPr marL="1661693" indent="0">
              <a:buNone/>
              <a:defRPr sz="1100"/>
            </a:lvl4pPr>
            <a:lvl5pPr marL="2215591" indent="0">
              <a:buNone/>
              <a:defRPr sz="1100"/>
            </a:lvl5pPr>
            <a:lvl6pPr marL="2769489" indent="0">
              <a:buNone/>
              <a:defRPr sz="1100"/>
            </a:lvl6pPr>
            <a:lvl7pPr marL="3323387" indent="0">
              <a:buNone/>
              <a:defRPr sz="1100"/>
            </a:lvl7pPr>
            <a:lvl8pPr marL="3877285" indent="0">
              <a:buNone/>
              <a:defRPr sz="1100"/>
            </a:lvl8pPr>
            <a:lvl9pPr marL="4431182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6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3494" y="4788378"/>
            <a:ext cx="7296150" cy="565297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3494" y="611216"/>
            <a:ext cx="7296150" cy="4104323"/>
          </a:xfrm>
        </p:spPr>
        <p:txBody>
          <a:bodyPr/>
          <a:lstStyle>
            <a:lvl1pPr marL="0" indent="0">
              <a:buNone/>
              <a:defRPr sz="3900"/>
            </a:lvl1pPr>
            <a:lvl2pPr marL="553898" indent="0">
              <a:buNone/>
              <a:defRPr sz="3400"/>
            </a:lvl2pPr>
            <a:lvl3pPr marL="1107796" indent="0">
              <a:buNone/>
              <a:defRPr sz="2900"/>
            </a:lvl3pPr>
            <a:lvl4pPr marL="1661693" indent="0">
              <a:buNone/>
              <a:defRPr sz="2400"/>
            </a:lvl4pPr>
            <a:lvl5pPr marL="2215591" indent="0">
              <a:buNone/>
              <a:defRPr sz="2400"/>
            </a:lvl5pPr>
            <a:lvl6pPr marL="2769489" indent="0">
              <a:buNone/>
              <a:defRPr sz="2400"/>
            </a:lvl6pPr>
            <a:lvl7pPr marL="3323387" indent="0">
              <a:buNone/>
              <a:defRPr sz="2400"/>
            </a:lvl7pPr>
            <a:lvl8pPr marL="3877285" indent="0">
              <a:buNone/>
              <a:defRPr sz="2400"/>
            </a:lvl8pPr>
            <a:lvl9pPr marL="4431182" indent="0">
              <a:buNone/>
              <a:defRPr sz="24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3494" y="5353673"/>
            <a:ext cx="7296150" cy="802814"/>
          </a:xfrm>
        </p:spPr>
        <p:txBody>
          <a:bodyPr/>
          <a:lstStyle>
            <a:lvl1pPr marL="0" indent="0">
              <a:buNone/>
              <a:defRPr sz="1700"/>
            </a:lvl1pPr>
            <a:lvl2pPr marL="553898" indent="0">
              <a:buNone/>
              <a:defRPr sz="1500"/>
            </a:lvl2pPr>
            <a:lvl3pPr marL="1107796" indent="0">
              <a:buNone/>
              <a:defRPr sz="1200"/>
            </a:lvl3pPr>
            <a:lvl4pPr marL="1661693" indent="0">
              <a:buNone/>
              <a:defRPr sz="1100"/>
            </a:lvl4pPr>
            <a:lvl5pPr marL="2215591" indent="0">
              <a:buNone/>
              <a:defRPr sz="1100"/>
            </a:lvl5pPr>
            <a:lvl6pPr marL="2769489" indent="0">
              <a:buNone/>
              <a:defRPr sz="1100"/>
            </a:lvl6pPr>
            <a:lvl7pPr marL="3323387" indent="0">
              <a:buNone/>
              <a:defRPr sz="1100"/>
            </a:lvl7pPr>
            <a:lvl8pPr marL="3877285" indent="0">
              <a:buNone/>
              <a:defRPr sz="1100"/>
            </a:lvl8pPr>
            <a:lvl9pPr marL="4431182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425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8016" y="273939"/>
            <a:ext cx="10944225" cy="1140090"/>
          </a:xfrm>
          <a:prstGeom prst="rect">
            <a:avLst/>
          </a:prstGeom>
        </p:spPr>
        <p:txBody>
          <a:bodyPr vert="horz" lIns="110780" tIns="55390" rIns="110780" bIns="5539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8016" y="1596127"/>
            <a:ext cx="10944225" cy="4514439"/>
          </a:xfrm>
          <a:prstGeom prst="rect">
            <a:avLst/>
          </a:prstGeom>
        </p:spPr>
        <p:txBody>
          <a:bodyPr vert="horz" lIns="110780" tIns="55390" rIns="110780" bIns="5539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8013" y="6340169"/>
            <a:ext cx="2837392" cy="364195"/>
          </a:xfrm>
          <a:prstGeom prst="rect">
            <a:avLst/>
          </a:prstGeom>
        </p:spPr>
        <p:txBody>
          <a:bodyPr vert="horz" lIns="110780" tIns="55390" rIns="110780" bIns="5539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fld id="{DC60040C-C52E-46A6-BE25-B00183BD0CAF}" type="datetimeFigureOut">
              <a:rPr lang="ko-KR" altLang="en-US" smtClean="0"/>
              <a:pPr/>
              <a:t>2019-03-14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54752" y="6340169"/>
            <a:ext cx="3850746" cy="364195"/>
          </a:xfrm>
          <a:prstGeom prst="rect">
            <a:avLst/>
          </a:prstGeom>
        </p:spPr>
        <p:txBody>
          <a:bodyPr vert="horz" lIns="110780" tIns="55390" rIns="110780" bIns="55390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14849" y="6340169"/>
            <a:ext cx="2837392" cy="364195"/>
          </a:xfrm>
          <a:prstGeom prst="rect">
            <a:avLst/>
          </a:prstGeom>
        </p:spPr>
        <p:txBody>
          <a:bodyPr vert="horz" lIns="110780" tIns="55390" rIns="110780" bIns="5539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fld id="{6DDAE2C3-1A0B-474A-8CE8-AE55B8D9D4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7738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107796" rtl="0" eaLnBrk="1" latinLnBrk="1" hangingPunct="1">
        <a:spcBef>
          <a:spcPct val="0"/>
        </a:spcBef>
        <a:buNone/>
        <a:defRPr sz="5300" kern="1200">
          <a:solidFill>
            <a:schemeClr val="tx1"/>
          </a:solidFill>
          <a:latin typeface="Noto Sans CJK KR Bold" panose="020B0800000000000000" pitchFamily="34" charset="-127"/>
          <a:ea typeface="Noto Sans CJK KR Bold" panose="020B0800000000000000" pitchFamily="34" charset="-127"/>
          <a:cs typeface="+mj-cs"/>
        </a:defRPr>
      </a:lvl1pPr>
    </p:titleStyle>
    <p:bodyStyle>
      <a:lvl1pPr marL="415423" indent="-415423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Noto Sans CJK KR Bold" panose="020B0800000000000000" pitchFamily="34" charset="-127"/>
          <a:ea typeface="Noto Sans CJK KR Bold" panose="020B0800000000000000" pitchFamily="34" charset="-127"/>
          <a:cs typeface="+mn-cs"/>
        </a:defRPr>
      </a:lvl1pPr>
      <a:lvl2pPr marL="900084" indent="-346186" algn="l" defTabSz="1107796" rtl="0" eaLnBrk="1" latinLnBrk="1" hangingPunct="1">
        <a:spcBef>
          <a:spcPct val="20000"/>
        </a:spcBef>
        <a:buFont typeface="Arial" panose="020B0604020202020204" pitchFamily="34" charset="0"/>
        <a:buChar char="–"/>
        <a:defRPr sz="3400" kern="1200">
          <a:solidFill>
            <a:schemeClr val="tx1"/>
          </a:solidFill>
          <a:latin typeface="Noto Sans CJK KR Bold" panose="020B0800000000000000" pitchFamily="34" charset="-127"/>
          <a:ea typeface="Noto Sans CJK KR Bold" panose="020B0800000000000000" pitchFamily="34" charset="-127"/>
          <a:cs typeface="+mn-cs"/>
        </a:defRPr>
      </a:lvl2pPr>
      <a:lvl3pPr marL="1384745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Noto Sans CJK KR Bold" panose="020B0800000000000000" pitchFamily="34" charset="-127"/>
          <a:ea typeface="Noto Sans CJK KR Bold" panose="020B0800000000000000" pitchFamily="34" charset="-127"/>
          <a:cs typeface="+mn-cs"/>
        </a:defRPr>
      </a:lvl3pPr>
      <a:lvl4pPr marL="1938642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Noto Sans CJK KR Bold" panose="020B0800000000000000" pitchFamily="34" charset="-127"/>
          <a:ea typeface="Noto Sans CJK KR Bold" panose="020B0800000000000000" pitchFamily="34" charset="-127"/>
          <a:cs typeface="+mn-cs"/>
        </a:defRPr>
      </a:lvl4pPr>
      <a:lvl5pPr marL="2492540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Noto Sans CJK KR Bold" panose="020B0800000000000000" pitchFamily="34" charset="-127"/>
          <a:ea typeface="Noto Sans CJK KR Bold" panose="020B0800000000000000" pitchFamily="34" charset="-127"/>
          <a:cs typeface="+mn-cs"/>
        </a:defRPr>
      </a:lvl5pPr>
      <a:lvl6pPr marL="3046438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336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54234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08131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3898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07796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61693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15591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69489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23387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77285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31182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4.png"/><Relationship Id="rId11" Type="http://schemas.openxmlformats.org/officeDocument/2006/relationships/image" Target="../media/image1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6.svg"/><Relationship Id="rId18" Type="http://schemas.openxmlformats.org/officeDocument/2006/relationships/image" Target="../media/image5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17" Type="http://schemas.openxmlformats.org/officeDocument/2006/relationships/image" Target="../media/image22.svg"/><Relationship Id="rId2" Type="http://schemas.openxmlformats.org/officeDocument/2006/relationships/audio" Target="../media/media11.m4a"/><Relationship Id="rId16" Type="http://schemas.openxmlformats.org/officeDocument/2006/relationships/image" Target="../media/image21.png"/><Relationship Id="rId1" Type="http://schemas.microsoft.com/office/2007/relationships/media" Target="../media/media11.m4a"/><Relationship Id="rId6" Type="http://schemas.openxmlformats.org/officeDocument/2006/relationships/image" Target="../media/image50.svg"/><Relationship Id="rId11" Type="http://schemas.openxmlformats.org/officeDocument/2006/relationships/image" Target="../media/image54.svg"/><Relationship Id="rId5" Type="http://schemas.openxmlformats.org/officeDocument/2006/relationships/image" Target="../media/image49.png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19" Type="http://schemas.openxmlformats.org/officeDocument/2006/relationships/image" Target="../media/image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42.png"/><Relationship Id="rId1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70.png"/><Relationship Id="rId18" Type="http://schemas.openxmlformats.org/officeDocument/2006/relationships/image" Target="../media/image73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76.png"/><Relationship Id="rId7" Type="http://schemas.openxmlformats.org/officeDocument/2006/relationships/image" Target="../media/image55.png"/><Relationship Id="rId12" Type="http://schemas.openxmlformats.org/officeDocument/2006/relationships/image" Target="../media/image69.svg"/><Relationship Id="rId17" Type="http://schemas.openxmlformats.org/officeDocument/2006/relationships/image" Target="../media/image72.png"/><Relationship Id="rId2" Type="http://schemas.openxmlformats.org/officeDocument/2006/relationships/audio" Target="../media/media13.m4a"/><Relationship Id="rId16" Type="http://schemas.openxmlformats.org/officeDocument/2006/relationships/image" Target="../media/image10.svg"/><Relationship Id="rId20" Type="http://schemas.openxmlformats.org/officeDocument/2006/relationships/image" Target="../media/image75.png"/><Relationship Id="rId1" Type="http://schemas.microsoft.com/office/2007/relationships/media" Target="../media/media13.m4a"/><Relationship Id="rId6" Type="http://schemas.openxmlformats.org/officeDocument/2006/relationships/image" Target="../media/image65.svg"/><Relationship Id="rId11" Type="http://schemas.openxmlformats.org/officeDocument/2006/relationships/image" Target="../media/image68.png"/><Relationship Id="rId5" Type="http://schemas.openxmlformats.org/officeDocument/2006/relationships/image" Target="../media/image64.png"/><Relationship Id="rId15" Type="http://schemas.openxmlformats.org/officeDocument/2006/relationships/image" Target="../media/image9.png"/><Relationship Id="rId10" Type="http://schemas.openxmlformats.org/officeDocument/2006/relationships/image" Target="../media/image67.svg"/><Relationship Id="rId19" Type="http://schemas.openxmlformats.org/officeDocument/2006/relationships/image" Target="../media/image74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66.png"/><Relationship Id="rId14" Type="http://schemas.openxmlformats.org/officeDocument/2006/relationships/image" Target="../media/image71.svg"/><Relationship Id="rId2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84%A0%ED%98%95_%ED%9A%8C%EA%B7%80" TargetMode="External"/><Relationship Id="rId2" Type="http://schemas.openxmlformats.org/officeDocument/2006/relationships/hyperlink" Target="https://ask.hellobi.com/blog/mlanddlanddm/710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o.wikipedia.org/wiki/%EC%84%9C%ED%8F%AC%ED%8A%B8_%EB%B2%A1%ED%84%B0_%EB%A8%B8%EC%8B%A0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5.m4a"/><Relationship Id="rId7" Type="http://schemas.openxmlformats.org/officeDocument/2006/relationships/image" Target="../media/image7.png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audio" Target="../media/media7.m4a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microsoft.com/office/2007/relationships/media" Target="../media/media7.m4a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1.pn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3.png"/><Relationship Id="rId14" Type="http://schemas.openxmlformats.org/officeDocument/2006/relationships/image" Target="../media/image18.svg"/><Relationship Id="rId22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svg"/><Relationship Id="rId15" Type="http://schemas.openxmlformats.org/officeDocument/2006/relationships/image" Target="../media/image1.png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8.png"/><Relationship Id="rId11" Type="http://schemas.openxmlformats.org/officeDocument/2006/relationships/image" Target="../media/image1.png"/><Relationship Id="rId5" Type="http://schemas.openxmlformats.org/officeDocument/2006/relationships/image" Target="../media/image33.svg"/><Relationship Id="rId10" Type="http://schemas.openxmlformats.org/officeDocument/2006/relationships/image" Target="../media/image42.png"/><Relationship Id="rId4" Type="http://schemas.openxmlformats.org/officeDocument/2006/relationships/image" Target="../media/image32.png"/><Relationship Id="rId9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81FD0F-9843-449B-8B51-C34A610A231B}"/>
              </a:ext>
            </a:extLst>
          </p:cNvPr>
          <p:cNvSpPr/>
          <p:nvPr/>
        </p:nvSpPr>
        <p:spPr>
          <a:xfrm>
            <a:off x="0" y="-23351"/>
            <a:ext cx="1216025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spAutoFit/>
          </a:bodyPr>
          <a:lstStyle/>
          <a:p>
            <a:pPr marL="182563" indent="-182563" algn="ctr" latinLnBrk="0"/>
            <a:endParaRPr lang="ko-KR" altLang="en-US" sz="900" b="1" dirty="0">
              <a:solidFill>
                <a:srgbClr val="FF0000"/>
              </a:solidFill>
              <a:latin typeface="+mj-lt"/>
              <a:ea typeface="나눔고딕 ExtraBold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1589D2-1F5B-4516-9243-9D9DA39ED84F}"/>
              </a:ext>
            </a:extLst>
          </p:cNvPr>
          <p:cNvGrpSpPr/>
          <p:nvPr/>
        </p:nvGrpSpPr>
        <p:grpSpPr>
          <a:xfrm>
            <a:off x="3415829" y="3420269"/>
            <a:ext cx="6450139" cy="888919"/>
            <a:chOff x="3509632" y="2804113"/>
            <a:chExt cx="6450139" cy="88891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9456148-E2C3-412B-A3E0-AFF4ADA2BF25}"/>
                </a:ext>
              </a:extLst>
            </p:cNvPr>
            <p:cNvGrpSpPr/>
            <p:nvPr/>
          </p:nvGrpSpPr>
          <p:grpSpPr>
            <a:xfrm>
              <a:off x="3551976" y="2804113"/>
              <a:ext cx="3830426" cy="360040"/>
              <a:chOff x="1619672" y="2060848"/>
              <a:chExt cx="2160240" cy="216024"/>
            </a:xfrm>
          </p:grpSpPr>
          <p:sp>
            <p:nvSpPr>
              <p:cNvPr id="10" name="TextBox 25">
                <a:extLst>
                  <a:ext uri="{FF2B5EF4-FFF2-40B4-BE49-F238E27FC236}">
                    <a16:creationId xmlns:a16="http://schemas.microsoft.com/office/drawing/2014/main" id="{1F0CE311-2232-4F8D-8F7B-F4C8BF957C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19672" y="2060848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  <p:sp>
            <p:nvSpPr>
              <p:cNvPr id="11" name="TextBox 25">
                <a:extLst>
                  <a:ext uri="{FF2B5EF4-FFF2-40B4-BE49-F238E27FC236}">
                    <a16:creationId xmlns:a16="http://schemas.microsoft.com/office/drawing/2014/main" id="{F3A6A021-7315-4A48-8CD2-6DE7D2EA02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91680" y="2132856"/>
                <a:ext cx="2088232" cy="144016"/>
              </a:xfrm>
              <a:prstGeom prst="rect">
                <a:avLst/>
              </a:prstGeom>
              <a:solidFill>
                <a:srgbClr val="7FAEEF">
                  <a:alpha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anchor="b">
                <a:noAutofit/>
              </a:bodyPr>
              <a:lstStyle/>
              <a:p>
                <a:pPr algn="ctr"/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cs typeface="Verdana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B7AB7F-E173-40D0-8DC6-B984E00A7772}"/>
                </a:ext>
              </a:extLst>
            </p:cNvPr>
            <p:cNvSpPr txBox="1"/>
            <p:nvPr/>
          </p:nvSpPr>
          <p:spPr>
            <a:xfrm>
              <a:off x="3509632" y="3354478"/>
              <a:ext cx="47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문다민</a:t>
              </a:r>
              <a:r>
                <a:rPr lang="ko-KR" altLang="en-US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김기환  김현석  </a:t>
              </a:r>
              <a:r>
                <a:rPr lang="ko-KR" altLang="en-US" sz="1600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정혜리</a:t>
              </a:r>
              <a:r>
                <a:rPr lang="ko-KR" altLang="en-US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sz="1600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방유한</a:t>
              </a:r>
              <a:endPara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BD24ED6-0884-4DB0-BFF7-3FCE574A496E}"/>
                </a:ext>
              </a:extLst>
            </p:cNvPr>
            <p:cNvCxnSpPr>
              <a:cxnSpLocks/>
            </p:cNvCxnSpPr>
            <p:nvPr/>
          </p:nvCxnSpPr>
          <p:spPr>
            <a:xfrm>
              <a:off x="3551976" y="3276253"/>
              <a:ext cx="640779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75C57E2-6BE9-42EC-AC72-818F27AF8A67}"/>
              </a:ext>
            </a:extLst>
          </p:cNvPr>
          <p:cNvSpPr txBox="1"/>
          <p:nvPr/>
        </p:nvSpPr>
        <p:spPr>
          <a:xfrm>
            <a:off x="3458173" y="1998303"/>
            <a:ext cx="47880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다음_SemiBold" pitchFamily="2" charset="-127"/>
                <a:ea typeface="다음_SemiBold" pitchFamily="2" charset="-127"/>
              </a:rPr>
              <a:t>DREAM</a:t>
            </a:r>
          </a:p>
          <a:p>
            <a:r>
              <a:rPr lang="en-US" altLang="ko-KR" sz="4000" dirty="0">
                <a:solidFill>
                  <a:schemeClr val="bg1"/>
                </a:solidFill>
                <a:latin typeface="다음_SemiBold" pitchFamily="2" charset="-127"/>
                <a:ea typeface="다음_SemiBold" pitchFamily="2" charset="-127"/>
              </a:rPr>
              <a:t>Do it !</a:t>
            </a:r>
            <a:endParaRPr lang="en-US" altLang="ko-KR" sz="7200" dirty="0">
              <a:solidFill>
                <a:schemeClr val="bg1"/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4F527BB-3A31-4E57-8F5A-FDC2D029EB5D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2623741" cy="18360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C302811-BCFA-4935-9333-070B07E82D6B}"/>
              </a:ext>
            </a:extLst>
          </p:cNvPr>
          <p:cNvCxnSpPr>
            <a:cxnSpLocks/>
          </p:cNvCxnSpPr>
          <p:nvPr/>
        </p:nvCxnSpPr>
        <p:spPr>
          <a:xfrm>
            <a:off x="9752533" y="5076453"/>
            <a:ext cx="2407717" cy="17640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오디오 25">
            <a:hlinkClick r:id="" action="ppaction://media"/>
            <a:extLst>
              <a:ext uri="{FF2B5EF4-FFF2-40B4-BE49-F238E27FC236}">
                <a16:creationId xmlns:a16="http://schemas.microsoft.com/office/drawing/2014/main" id="{8A0EE7A2-3D2E-470E-A68B-65FE4D0A82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56988" y="61372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1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0"/>
    </mc:Choice>
    <mc:Fallback xmlns="">
      <p:transition spd="slow" advTm="5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5">
            <a:extLst>
              <a:ext uri="{FF2B5EF4-FFF2-40B4-BE49-F238E27FC236}">
                <a16:creationId xmlns:a16="http://schemas.microsoft.com/office/drawing/2014/main" id="{F81FB2B3-D3F1-4ECD-9EC9-95E8384AD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603121"/>
            <a:ext cx="518457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2. </a:t>
            </a:r>
            <a:r>
              <a: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프로젝트 소개</a:t>
            </a:r>
            <a:endParaRPr lang="en-US" altLang="ko-KR" sz="3200" dirty="0">
              <a:solidFill>
                <a:prstClr val="black">
                  <a:lumMod val="65000"/>
                  <a:lumOff val="35000"/>
                </a:prstClr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A9D140-AEAF-4822-A866-62127C44FFC0}"/>
              </a:ext>
            </a:extLst>
          </p:cNvPr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5">
            <a:extLst>
              <a:ext uri="{FF2B5EF4-FFF2-40B4-BE49-F238E27FC236}">
                <a16:creationId xmlns:a16="http://schemas.microsoft.com/office/drawing/2014/main" id="{7BE6D719-9E53-4974-973B-DCAC88CF1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965" y="1164510"/>
            <a:ext cx="5861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개발 내용</a:t>
            </a:r>
            <a:endParaRPr lang="en-US" altLang="ko-KR" sz="2400" dirty="0">
              <a:solidFill>
                <a:prstClr val="black">
                  <a:lumMod val="65000"/>
                  <a:lumOff val="35000"/>
                </a:prst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9AAF8E-8584-46F7-83EB-C62851DAC3A1}"/>
              </a:ext>
            </a:extLst>
          </p:cNvPr>
          <p:cNvGrpSpPr/>
          <p:nvPr/>
        </p:nvGrpSpPr>
        <p:grpSpPr>
          <a:xfrm>
            <a:off x="4787135" y="1254242"/>
            <a:ext cx="3021182" cy="2335304"/>
            <a:chOff x="4787135" y="1254242"/>
            <a:chExt cx="3021182" cy="2335304"/>
          </a:xfrm>
        </p:grpSpPr>
        <p:pic>
          <p:nvPicPr>
            <p:cNvPr id="1026" name="Picture 2" descr="ê´ë ¨ ì´ë¯¸ì§">
              <a:extLst>
                <a:ext uri="{FF2B5EF4-FFF2-40B4-BE49-F238E27FC236}">
                  <a16:creationId xmlns:a16="http://schemas.microsoft.com/office/drawing/2014/main" id="{7CD297B7-328C-4B27-B789-938F6097F8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135" y="1254242"/>
              <a:ext cx="3021182" cy="2335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C54E47C-20D2-4D92-9F05-EC4092DA42C8}"/>
                </a:ext>
              </a:extLst>
            </p:cNvPr>
            <p:cNvSpPr/>
            <p:nvPr/>
          </p:nvSpPr>
          <p:spPr>
            <a:xfrm>
              <a:off x="5347531" y="1272756"/>
              <a:ext cx="1894640" cy="2481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456890-F805-442F-966E-EC11AA869886}"/>
                </a:ext>
              </a:extLst>
            </p:cNvPr>
            <p:cNvSpPr/>
            <p:nvPr/>
          </p:nvSpPr>
          <p:spPr>
            <a:xfrm>
              <a:off x="4855989" y="1644690"/>
              <a:ext cx="838955" cy="191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0DB092-108B-4B41-A887-42F298C4680B}"/>
              </a:ext>
            </a:extLst>
          </p:cNvPr>
          <p:cNvGrpSpPr/>
          <p:nvPr/>
        </p:nvGrpSpPr>
        <p:grpSpPr>
          <a:xfrm>
            <a:off x="8953063" y="4231125"/>
            <a:ext cx="3101382" cy="1479828"/>
            <a:chOff x="6054261" y="1764085"/>
            <a:chExt cx="5772150" cy="259080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2BA4CBA-52BD-4DC0-98E6-6B6457D7A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54261" y="1764085"/>
              <a:ext cx="5772150" cy="259080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B809B86-E501-4DCD-98E1-BBB537D79FE7}"/>
                </a:ext>
              </a:extLst>
            </p:cNvPr>
            <p:cNvSpPr/>
            <p:nvPr/>
          </p:nvSpPr>
          <p:spPr>
            <a:xfrm>
              <a:off x="10400605" y="3636293"/>
              <a:ext cx="1224136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94B2219-187A-4FDC-AAB7-7E6F1DE4FF42}"/>
                </a:ext>
              </a:extLst>
            </p:cNvPr>
            <p:cNvSpPr/>
            <p:nvPr/>
          </p:nvSpPr>
          <p:spPr>
            <a:xfrm>
              <a:off x="6254005" y="4066853"/>
              <a:ext cx="1224136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7C9619-3ADB-42A6-B175-DFA118E3A42A}"/>
              </a:ext>
            </a:extLst>
          </p:cNvPr>
          <p:cNvSpPr txBox="1"/>
          <p:nvPr/>
        </p:nvSpPr>
        <p:spPr>
          <a:xfrm>
            <a:off x="5549153" y="3458159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/>
              <a:t>RandomForest</a:t>
            </a:r>
            <a:endParaRPr lang="ko-KR" altLang="en-US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7D075-6431-4AAF-AEAF-484F435448D0}"/>
              </a:ext>
            </a:extLst>
          </p:cNvPr>
          <p:cNvSpPr txBox="1"/>
          <p:nvPr/>
        </p:nvSpPr>
        <p:spPr>
          <a:xfrm>
            <a:off x="9477149" y="6006430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DNN</a:t>
            </a:r>
            <a:endParaRPr lang="ko-KR" altLang="en-US" sz="1600" b="1" dirty="0"/>
          </a:p>
        </p:txBody>
      </p:sp>
      <p:pic>
        <p:nvPicPr>
          <p:cNvPr id="1028" name="Picture 4" descr="svm ê°ìì ëí ì´ë¯¸ì§ ê²ìê²°ê³¼">
            <a:extLst>
              <a:ext uri="{FF2B5EF4-FFF2-40B4-BE49-F238E27FC236}">
                <a16:creationId xmlns:a16="http://schemas.microsoft.com/office/drawing/2014/main" id="{7D9FBB8A-40F4-4A1E-95A4-E618E76EC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90" y="4086540"/>
            <a:ext cx="1656184" cy="178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46D317-4F07-4188-BDA5-DA5977E9848A}"/>
              </a:ext>
            </a:extLst>
          </p:cNvPr>
          <p:cNvSpPr txBox="1"/>
          <p:nvPr/>
        </p:nvSpPr>
        <p:spPr>
          <a:xfrm>
            <a:off x="1489030" y="6006430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SVM</a:t>
            </a:r>
            <a:endParaRPr lang="ko-KR" altLang="en-US" sz="1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429BB8-FF67-4167-A5CC-CA76E963D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461" y="1840886"/>
            <a:ext cx="3471802" cy="11543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1066C8-8CFB-496A-BF50-5A2683C33B3C}"/>
              </a:ext>
            </a:extLst>
          </p:cNvPr>
          <p:cNvSpPr txBox="1"/>
          <p:nvPr/>
        </p:nvSpPr>
        <p:spPr>
          <a:xfrm>
            <a:off x="1456270" y="3458159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GBDT</a:t>
            </a:r>
            <a:endParaRPr lang="ko-KR" altLang="en-US" sz="1600" b="1" dirty="0"/>
          </a:p>
        </p:txBody>
      </p:sp>
      <p:pic>
        <p:nvPicPr>
          <p:cNvPr id="4" name="Picture 2" descr="https://upload.wikimedia.org/wikipedia/commons/thumb/b/be/Normdist_regression.png/300px-Normdist_regression.png">
            <a:extLst>
              <a:ext uri="{FF2B5EF4-FFF2-40B4-BE49-F238E27FC236}">
                <a16:creationId xmlns:a16="http://schemas.microsoft.com/office/drawing/2014/main" id="{3CF95EF1-1362-4BEA-8A81-5750CA0C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386" y="1545995"/>
            <a:ext cx="2118420" cy="174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0ADFBEC-7993-463B-B541-BC36C4BE1574}"/>
              </a:ext>
            </a:extLst>
          </p:cNvPr>
          <p:cNvSpPr txBox="1"/>
          <p:nvPr/>
        </p:nvSpPr>
        <p:spPr>
          <a:xfrm>
            <a:off x="9267888" y="3458159"/>
            <a:ext cx="1945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Linear Regression</a:t>
            </a:r>
            <a:endParaRPr lang="ko-KR" altLang="en-US" sz="1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141709-0DE2-40D6-A41A-0570C94A93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27692" y="4231125"/>
            <a:ext cx="3905173" cy="14576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F3F678F-E145-4E3A-99CA-933DD08D934E}"/>
              </a:ext>
            </a:extLst>
          </p:cNvPr>
          <p:cNvSpPr txBox="1"/>
          <p:nvPr/>
        </p:nvSpPr>
        <p:spPr>
          <a:xfrm>
            <a:off x="5624660" y="6008331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CNN</a:t>
            </a:r>
            <a:endParaRPr lang="ko-KR" altLang="en-US" sz="1600" b="1" dirty="0"/>
          </a:p>
        </p:txBody>
      </p:sp>
      <p:pic>
        <p:nvPicPr>
          <p:cNvPr id="26" name="오디오 25">
            <a:hlinkClick r:id="" action="ppaction://media"/>
            <a:extLst>
              <a:ext uri="{FF2B5EF4-FFF2-40B4-BE49-F238E27FC236}">
                <a16:creationId xmlns:a16="http://schemas.microsoft.com/office/drawing/2014/main" id="{8A93A4A1-C50D-4D86-BFD4-370F18B520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56988" y="61372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3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71"/>
    </mc:Choice>
    <mc:Fallback xmlns="">
      <p:transition spd="slow" advTm="19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525CBAB-5DFE-4A61-8B14-190D39137C87}"/>
              </a:ext>
            </a:extLst>
          </p:cNvPr>
          <p:cNvSpPr/>
          <p:nvPr/>
        </p:nvSpPr>
        <p:spPr>
          <a:xfrm>
            <a:off x="3605890" y="1404045"/>
            <a:ext cx="2533037" cy="43924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E7FC3C-4EFA-4902-A16C-9B53ABC03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B5ADF801-D56D-4B65-9094-627FD88B1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603121"/>
            <a:ext cx="518457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2. </a:t>
            </a:r>
            <a:r>
              <a: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프로젝트 소개</a:t>
            </a:r>
            <a:endParaRPr lang="en-US" altLang="ko-KR" sz="3200" dirty="0">
              <a:solidFill>
                <a:prstClr val="black">
                  <a:lumMod val="65000"/>
                  <a:lumOff val="35000"/>
                </a:prstClr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36D5EB-085F-471B-BF70-6BF4EFCC19A3}"/>
              </a:ext>
            </a:extLst>
          </p:cNvPr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5D273E1-2DE7-4B9B-9514-1FD929AFEBC6}"/>
              </a:ext>
            </a:extLst>
          </p:cNvPr>
          <p:cNvSpPr txBox="1"/>
          <p:nvPr/>
        </p:nvSpPr>
        <p:spPr>
          <a:xfrm>
            <a:off x="3923044" y="2629707"/>
            <a:ext cx="2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Feature Extraction</a:t>
            </a:r>
            <a:endParaRPr lang="ko-KR" altLang="en-US" sz="1800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F716C55-3B7A-4836-A70C-8E6DE02C08C4}"/>
              </a:ext>
            </a:extLst>
          </p:cNvPr>
          <p:cNvCxnSpPr>
            <a:cxnSpLocks/>
          </p:cNvCxnSpPr>
          <p:nvPr/>
        </p:nvCxnSpPr>
        <p:spPr>
          <a:xfrm>
            <a:off x="4885815" y="3023729"/>
            <a:ext cx="0" cy="740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B6D5BB7-A583-4023-97DF-19DB9B93F166}"/>
              </a:ext>
            </a:extLst>
          </p:cNvPr>
          <p:cNvGrpSpPr/>
          <p:nvPr/>
        </p:nvGrpSpPr>
        <p:grpSpPr>
          <a:xfrm>
            <a:off x="4372963" y="1523296"/>
            <a:ext cx="1371079" cy="1213495"/>
            <a:chOff x="4349006" y="1644802"/>
            <a:chExt cx="1108426" cy="981030"/>
          </a:xfrm>
        </p:grpSpPr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B07BBB9F-4DBD-4B7F-8F48-DD12CBD10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49006" y="1644802"/>
              <a:ext cx="840556" cy="840556"/>
            </a:xfrm>
            <a:prstGeom prst="rect">
              <a:avLst/>
            </a:prstGeom>
          </p:spPr>
        </p:pic>
        <p:pic>
          <p:nvPicPr>
            <p:cNvPr id="13" name="그래픽 12" descr="돋보기">
              <a:extLst>
                <a:ext uri="{FF2B5EF4-FFF2-40B4-BE49-F238E27FC236}">
                  <a16:creationId xmlns:a16="http://schemas.microsoft.com/office/drawing/2014/main" id="{5BE596DB-21D2-483B-9A2B-28B103105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31368" y="1899768"/>
              <a:ext cx="726064" cy="726064"/>
            </a:xfrm>
            <a:prstGeom prst="rect">
              <a:avLst/>
            </a:prstGeom>
          </p:spPr>
        </p:pic>
      </p:grpSp>
      <p:pic>
        <p:nvPicPr>
          <p:cNvPr id="14" name="Picture 8" descr="ë¨¸ì ë¬ë ìì´ì½ì ëí ì´ë¯¸ì§ ê²ìê²°ê³¼">
            <a:extLst>
              <a:ext uri="{FF2B5EF4-FFF2-40B4-BE49-F238E27FC236}">
                <a16:creationId xmlns:a16="http://schemas.microsoft.com/office/drawing/2014/main" id="{A653A7E0-75F4-4083-8833-A734F17C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886" y="3871415"/>
            <a:ext cx="1332395" cy="133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0F8CE2D-E394-4B3D-854A-D03E0CA6E632}"/>
              </a:ext>
            </a:extLst>
          </p:cNvPr>
          <p:cNvGrpSpPr/>
          <p:nvPr/>
        </p:nvGrpSpPr>
        <p:grpSpPr>
          <a:xfrm>
            <a:off x="950676" y="1620069"/>
            <a:ext cx="1257132" cy="1077588"/>
            <a:chOff x="976527" y="2769926"/>
            <a:chExt cx="1257132" cy="1077588"/>
          </a:xfrm>
        </p:grpSpPr>
        <p:pic>
          <p:nvPicPr>
            <p:cNvPr id="16" name="그래픽 15" descr="컴퓨터">
              <a:extLst>
                <a:ext uri="{FF2B5EF4-FFF2-40B4-BE49-F238E27FC236}">
                  <a16:creationId xmlns:a16="http://schemas.microsoft.com/office/drawing/2014/main" id="{EBBF5D7B-7E8A-4A37-B412-9B014008F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19259" y="2769926"/>
              <a:ext cx="914400" cy="914400"/>
            </a:xfrm>
            <a:prstGeom prst="rect">
              <a:avLst/>
            </a:prstGeom>
          </p:spPr>
        </p:pic>
        <p:pic>
          <p:nvPicPr>
            <p:cNvPr id="17" name="그래픽 16" descr="사용자">
              <a:extLst>
                <a:ext uri="{FF2B5EF4-FFF2-40B4-BE49-F238E27FC236}">
                  <a16:creationId xmlns:a16="http://schemas.microsoft.com/office/drawing/2014/main" id="{0A5C5D2F-95F0-4DCB-A53A-53DF70476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76527" y="3118131"/>
              <a:ext cx="729383" cy="729383"/>
            </a:xfrm>
            <a:prstGeom prst="rect">
              <a:avLst/>
            </a:prstGeom>
          </p:spPr>
        </p:pic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0288B23-1D18-4E91-95CE-40682AC927B5}"/>
              </a:ext>
            </a:extLst>
          </p:cNvPr>
          <p:cNvCxnSpPr>
            <a:cxnSpLocks/>
          </p:cNvCxnSpPr>
          <p:nvPr/>
        </p:nvCxnSpPr>
        <p:spPr>
          <a:xfrm>
            <a:off x="2455339" y="2130044"/>
            <a:ext cx="11505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3D0C5924-CE25-4765-AA10-A0F8D48A341E}"/>
              </a:ext>
            </a:extLst>
          </p:cNvPr>
          <p:cNvCxnSpPr>
            <a:cxnSpLocks/>
          </p:cNvCxnSpPr>
          <p:nvPr/>
        </p:nvCxnSpPr>
        <p:spPr>
          <a:xfrm flipV="1">
            <a:off x="6186833" y="3619655"/>
            <a:ext cx="1090706" cy="10636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2D7B2C18-893C-4F24-9315-700A4B4955E6}"/>
              </a:ext>
            </a:extLst>
          </p:cNvPr>
          <p:cNvCxnSpPr>
            <a:cxnSpLocks/>
          </p:cNvCxnSpPr>
          <p:nvPr/>
        </p:nvCxnSpPr>
        <p:spPr>
          <a:xfrm>
            <a:off x="6167701" y="4683305"/>
            <a:ext cx="1128969" cy="91071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C01CBEF-69D7-4F67-84AF-4584EAD64349}"/>
              </a:ext>
            </a:extLst>
          </p:cNvPr>
          <p:cNvSpPr txBox="1"/>
          <p:nvPr/>
        </p:nvSpPr>
        <p:spPr>
          <a:xfrm>
            <a:off x="3863053" y="5280243"/>
            <a:ext cx="221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Machine Learning</a:t>
            </a:r>
            <a:endParaRPr lang="ko-KR" altLang="en-US" sz="18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F0DC3C-F650-4777-93FF-958181DCDDDE}"/>
              </a:ext>
            </a:extLst>
          </p:cNvPr>
          <p:cNvSpPr txBox="1"/>
          <p:nvPr/>
        </p:nvSpPr>
        <p:spPr>
          <a:xfrm>
            <a:off x="9530335" y="5368049"/>
            <a:ext cx="1259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Save File</a:t>
            </a:r>
            <a:endParaRPr lang="ko-KR" altLang="en-US" sz="14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6B3F95E-FA28-4D90-B66C-AE7C61080EED}"/>
              </a:ext>
            </a:extLst>
          </p:cNvPr>
          <p:cNvSpPr/>
          <p:nvPr/>
        </p:nvSpPr>
        <p:spPr>
          <a:xfrm>
            <a:off x="7369239" y="3171399"/>
            <a:ext cx="2016395" cy="10163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3368EC88-0CE0-45C2-817F-7CCF13580792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15927" y="3326335"/>
            <a:ext cx="706500" cy="7065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E0D960-1CE3-4D22-BAF8-08607E1ACFF6}"/>
              </a:ext>
            </a:extLst>
          </p:cNvPr>
          <p:cNvSpPr txBox="1"/>
          <p:nvPr/>
        </p:nvSpPr>
        <p:spPr>
          <a:xfrm>
            <a:off x="7404694" y="3394847"/>
            <a:ext cx="1299558" cy="738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“ You can’t</a:t>
            </a:r>
          </a:p>
          <a:p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upload </a:t>
            </a:r>
          </a:p>
          <a:p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the file “</a:t>
            </a:r>
            <a:endParaRPr lang="ko-KR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26C32FF-7A7A-4CAD-8FEE-60E3B3D92DCD}"/>
              </a:ext>
            </a:extLst>
          </p:cNvPr>
          <p:cNvSpPr/>
          <p:nvPr/>
        </p:nvSpPr>
        <p:spPr>
          <a:xfrm>
            <a:off x="7373741" y="3066541"/>
            <a:ext cx="841375" cy="25979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case 1</a:t>
            </a:r>
            <a:endParaRPr lang="ko-KR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C092FA5-0312-4A51-94E4-1A5417AF8EAB}"/>
              </a:ext>
            </a:extLst>
          </p:cNvPr>
          <p:cNvSpPr/>
          <p:nvPr/>
        </p:nvSpPr>
        <p:spPr>
          <a:xfrm>
            <a:off x="7369235" y="5143156"/>
            <a:ext cx="2016399" cy="10163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5C5366A3-C6E4-4D18-9DCB-E971E5867BF0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91599" y="5306029"/>
            <a:ext cx="687508" cy="6875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125A8C-55E9-4B0C-B08C-8FBF3198BFA2}"/>
              </a:ext>
            </a:extLst>
          </p:cNvPr>
          <p:cNvSpPr txBox="1"/>
          <p:nvPr/>
        </p:nvSpPr>
        <p:spPr>
          <a:xfrm>
            <a:off x="7442497" y="5374132"/>
            <a:ext cx="1299561" cy="43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“ File successfully uploaded“</a:t>
            </a:r>
            <a:endParaRPr lang="ko-KR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3A4C8C1-81AA-4289-81C4-A51A8E82FB71}"/>
              </a:ext>
            </a:extLst>
          </p:cNvPr>
          <p:cNvSpPr/>
          <p:nvPr/>
        </p:nvSpPr>
        <p:spPr>
          <a:xfrm>
            <a:off x="7373782" y="5028510"/>
            <a:ext cx="794647" cy="2775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case 2</a:t>
            </a:r>
            <a:endParaRPr lang="ko-KR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C51EA2D-64B8-4A55-8534-CB185EB12004}"/>
              </a:ext>
            </a:extLst>
          </p:cNvPr>
          <p:cNvCxnSpPr>
            <a:cxnSpLocks/>
          </p:cNvCxnSpPr>
          <p:nvPr/>
        </p:nvCxnSpPr>
        <p:spPr>
          <a:xfrm>
            <a:off x="9608517" y="5733762"/>
            <a:ext cx="8308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12" descr="ë°ì´í°ë² ì´ì¤ ìì´ì½ì ëí ì´ë¯¸ì§ ê²ìê²°ê³¼">
            <a:extLst>
              <a:ext uri="{FF2B5EF4-FFF2-40B4-BE49-F238E27FC236}">
                <a16:creationId xmlns:a16="http://schemas.microsoft.com/office/drawing/2014/main" id="{7A60E5E7-0DC9-428C-8373-EDBC634B1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8" y="5249588"/>
            <a:ext cx="909073" cy="90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B99A042-48BC-4B4E-A3F6-83ED43443DB0}"/>
              </a:ext>
            </a:extLst>
          </p:cNvPr>
          <p:cNvSpPr txBox="1"/>
          <p:nvPr/>
        </p:nvSpPr>
        <p:spPr>
          <a:xfrm>
            <a:off x="2400809" y="1756291"/>
            <a:ext cx="1259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Upload File</a:t>
            </a:r>
            <a:endParaRPr lang="ko-KR" altLang="en-US" sz="1400" b="1" dirty="0"/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8B78BCE5-DDDC-44CC-834F-BDB723359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965" y="1164510"/>
            <a:ext cx="5861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프로젝트 시나리오</a:t>
            </a:r>
            <a:endParaRPr lang="en-US" altLang="ko-KR" sz="2400" dirty="0">
              <a:solidFill>
                <a:prstClr val="black">
                  <a:lumMod val="65000"/>
                  <a:lumOff val="35000"/>
                </a:prst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7" name="오디오 36">
            <a:hlinkClick r:id="" action="ppaction://media"/>
            <a:extLst>
              <a:ext uri="{FF2B5EF4-FFF2-40B4-BE49-F238E27FC236}">
                <a16:creationId xmlns:a16="http://schemas.microsoft.com/office/drawing/2014/main" id="{30328AAB-CA5F-4A41-9593-1A901C693D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456988" y="61372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02"/>
    </mc:Choice>
    <mc:Fallback xmlns="">
      <p:transition spd="slow" advTm="35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E7FC3C-4EFA-4902-A16C-9B53ABC03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C69CC28-8B19-4A31-A93C-57CC99EFF34B}"/>
              </a:ext>
            </a:extLst>
          </p:cNvPr>
          <p:cNvSpPr/>
          <p:nvPr/>
        </p:nvSpPr>
        <p:spPr>
          <a:xfrm>
            <a:off x="1972179" y="2379228"/>
            <a:ext cx="681438" cy="681438"/>
          </a:xfrm>
          <a:prstGeom prst="ellipse">
            <a:avLst/>
          </a:prstGeom>
          <a:solidFill>
            <a:srgbClr val="4C93C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890AEA6-BB77-4A8D-8E49-9A9D13257A70}"/>
              </a:ext>
            </a:extLst>
          </p:cNvPr>
          <p:cNvSpPr/>
          <p:nvPr/>
        </p:nvSpPr>
        <p:spPr>
          <a:xfrm>
            <a:off x="6700625" y="2399447"/>
            <a:ext cx="681438" cy="681438"/>
          </a:xfrm>
          <a:prstGeom prst="ellipse">
            <a:avLst/>
          </a:prstGeom>
          <a:solidFill>
            <a:srgbClr val="4C93C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9FA0994D-9734-4DD7-8C70-138D6878D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603121"/>
            <a:ext cx="511256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3. </a:t>
            </a:r>
            <a:r>
              <a: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기대효과</a:t>
            </a:r>
            <a:endParaRPr lang="en-US" altLang="ko-KR" sz="3200" dirty="0">
              <a:solidFill>
                <a:prstClr val="black">
                  <a:lumMod val="65000"/>
                  <a:lumOff val="35000"/>
                </a:prstClr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C6FADF-A5BC-448F-B9F1-C8167E88D583}"/>
              </a:ext>
            </a:extLst>
          </p:cNvPr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>
            <a:extLst>
              <a:ext uri="{FF2B5EF4-FFF2-40B4-BE49-F238E27FC236}">
                <a16:creationId xmlns:a16="http://schemas.microsoft.com/office/drawing/2014/main" id="{A664DD4F-4558-4078-9902-6E69FBAC9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218" y="2670489"/>
            <a:ext cx="38283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000" b="1" dirty="0">
                <a:solidFill>
                  <a:srgbClr val="4C93C7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1. </a:t>
            </a:r>
            <a:r>
              <a:rPr lang="ko-KR" altLang="en-US" sz="2000" b="1" dirty="0">
                <a:solidFill>
                  <a:srgbClr val="4C93C7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문서형 악성코드 유포 방지</a:t>
            </a:r>
            <a:endParaRPr lang="en-US" altLang="ko-KR" sz="2000" b="1" dirty="0">
              <a:solidFill>
                <a:srgbClr val="4C93C7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32CD724-0F55-4FC6-ABC1-E6E0B1FA3188}"/>
              </a:ext>
            </a:extLst>
          </p:cNvPr>
          <p:cNvCxnSpPr/>
          <p:nvPr/>
        </p:nvCxnSpPr>
        <p:spPr>
          <a:xfrm>
            <a:off x="2281226" y="3068924"/>
            <a:ext cx="936000" cy="0"/>
          </a:xfrm>
          <a:prstGeom prst="line">
            <a:avLst/>
          </a:prstGeom>
          <a:ln>
            <a:solidFill>
              <a:srgbClr val="4C93C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5">
            <a:extLst>
              <a:ext uri="{FF2B5EF4-FFF2-40B4-BE49-F238E27FC236}">
                <a16:creationId xmlns:a16="http://schemas.microsoft.com/office/drawing/2014/main" id="{3BC55795-B3E1-4BFE-A7FE-237B56DBC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335" y="2690708"/>
            <a:ext cx="292437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000" b="1" dirty="0">
                <a:solidFill>
                  <a:srgbClr val="4C93C7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2. </a:t>
            </a:r>
            <a:r>
              <a:rPr lang="ko-KR" altLang="en-US" sz="2000" b="1" dirty="0">
                <a:solidFill>
                  <a:srgbClr val="4C93C7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오픈소스 소프트웨어 </a:t>
            </a:r>
            <a:endParaRPr lang="en-US" altLang="ko-KR" sz="2000" b="1" dirty="0">
              <a:solidFill>
                <a:srgbClr val="4C93C7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77CCA2B-A9B7-4F58-A1C0-1A58BB161480}"/>
              </a:ext>
            </a:extLst>
          </p:cNvPr>
          <p:cNvCxnSpPr/>
          <p:nvPr/>
        </p:nvCxnSpPr>
        <p:spPr>
          <a:xfrm>
            <a:off x="7041344" y="3089143"/>
            <a:ext cx="1476000" cy="0"/>
          </a:xfrm>
          <a:prstGeom prst="line">
            <a:avLst/>
          </a:prstGeom>
          <a:ln>
            <a:solidFill>
              <a:srgbClr val="4C93C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5">
            <a:extLst>
              <a:ext uri="{FF2B5EF4-FFF2-40B4-BE49-F238E27FC236}">
                <a16:creationId xmlns:a16="http://schemas.microsoft.com/office/drawing/2014/main" id="{6B55690A-793B-45E0-A3E5-CD5DF5EC6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3184" y="3189505"/>
            <a:ext cx="28083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문서형 악성코드 유포 방지로 사회 문제 해소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F3C19A64-FDC6-422F-84C4-94322D969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301" y="3237748"/>
            <a:ext cx="335295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다른 시스템 환경에 맞게 코드 수정 및 사용 가능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8613DBD-27EF-4499-AE2A-6872EF33EBA7}"/>
              </a:ext>
            </a:extLst>
          </p:cNvPr>
          <p:cNvGrpSpPr/>
          <p:nvPr/>
        </p:nvGrpSpPr>
        <p:grpSpPr>
          <a:xfrm>
            <a:off x="2859779" y="3694332"/>
            <a:ext cx="1528217" cy="1528217"/>
            <a:chOff x="1975669" y="3730509"/>
            <a:chExt cx="1528217" cy="1528217"/>
          </a:xfrm>
        </p:grpSpPr>
        <p:pic>
          <p:nvPicPr>
            <p:cNvPr id="19" name="그래픽 18" descr="랩톱">
              <a:extLst>
                <a:ext uri="{FF2B5EF4-FFF2-40B4-BE49-F238E27FC236}">
                  <a16:creationId xmlns:a16="http://schemas.microsoft.com/office/drawing/2014/main" id="{7E03B1EF-DE50-447A-AE43-3B9EDEA2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75669" y="3730509"/>
              <a:ext cx="1528217" cy="1528217"/>
            </a:xfrm>
            <a:prstGeom prst="rect">
              <a:avLst/>
            </a:prstGeom>
          </p:spPr>
        </p:pic>
        <p:pic>
          <p:nvPicPr>
            <p:cNvPr id="20" name="그림 19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778C64FB-7EEF-4EA5-904A-5E8FD2230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685" y="4192174"/>
              <a:ext cx="468196" cy="468196"/>
            </a:xfrm>
            <a:prstGeom prst="rect">
              <a:avLst/>
            </a:prstGeom>
          </p:spPr>
        </p:pic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DDA82C75-73EB-419A-B31E-56A0649826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383" y="3986260"/>
            <a:ext cx="1222497" cy="1040735"/>
          </a:xfrm>
          <a:prstGeom prst="rect">
            <a:avLst/>
          </a:prstGeom>
        </p:spPr>
      </p:pic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5AD7613F-522F-45D6-8C2F-ADB8441AA5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56988" y="61372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9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39"/>
    </mc:Choice>
    <mc:Fallback xmlns="">
      <p:transition spd="slow" advTm="20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타원 130">
            <a:extLst>
              <a:ext uri="{FF2B5EF4-FFF2-40B4-BE49-F238E27FC236}">
                <a16:creationId xmlns:a16="http://schemas.microsoft.com/office/drawing/2014/main" id="{720B408F-4FC9-4E39-A094-C61440961017}"/>
              </a:ext>
            </a:extLst>
          </p:cNvPr>
          <p:cNvSpPr/>
          <p:nvPr/>
        </p:nvSpPr>
        <p:spPr>
          <a:xfrm>
            <a:off x="4241678" y="4209015"/>
            <a:ext cx="816490" cy="81649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80366BC6-EC4F-4703-8992-6EE042D11C7A}"/>
              </a:ext>
            </a:extLst>
          </p:cNvPr>
          <p:cNvSpPr/>
          <p:nvPr/>
        </p:nvSpPr>
        <p:spPr>
          <a:xfrm>
            <a:off x="4241678" y="2388585"/>
            <a:ext cx="816490" cy="81649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0337665-C438-46C4-BE4A-A39CDAFD6BEA}"/>
              </a:ext>
            </a:extLst>
          </p:cNvPr>
          <p:cNvSpPr/>
          <p:nvPr/>
        </p:nvSpPr>
        <p:spPr>
          <a:xfrm>
            <a:off x="259043" y="4708380"/>
            <a:ext cx="816490" cy="81649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58011C1-CC1F-498B-ACD1-DA4CBC15E4DE}"/>
              </a:ext>
            </a:extLst>
          </p:cNvPr>
          <p:cNvSpPr/>
          <p:nvPr/>
        </p:nvSpPr>
        <p:spPr>
          <a:xfrm>
            <a:off x="259043" y="3245367"/>
            <a:ext cx="816490" cy="81649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타원 1086">
            <a:extLst>
              <a:ext uri="{FF2B5EF4-FFF2-40B4-BE49-F238E27FC236}">
                <a16:creationId xmlns:a16="http://schemas.microsoft.com/office/drawing/2014/main" id="{8CDBD6DD-B036-4F34-AFBB-E89FE7A0ACC9}"/>
              </a:ext>
            </a:extLst>
          </p:cNvPr>
          <p:cNvSpPr/>
          <p:nvPr/>
        </p:nvSpPr>
        <p:spPr>
          <a:xfrm>
            <a:off x="259043" y="1596653"/>
            <a:ext cx="816490" cy="81649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1" name="직사각형 1070">
            <a:extLst>
              <a:ext uri="{FF2B5EF4-FFF2-40B4-BE49-F238E27FC236}">
                <a16:creationId xmlns:a16="http://schemas.microsoft.com/office/drawing/2014/main" id="{1D02209A-520D-4E46-9960-A9A6F380A4C8}"/>
              </a:ext>
            </a:extLst>
          </p:cNvPr>
          <p:cNvSpPr/>
          <p:nvPr/>
        </p:nvSpPr>
        <p:spPr>
          <a:xfrm>
            <a:off x="8384517" y="1079"/>
            <a:ext cx="3919885" cy="68405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E7FC3C-4EFA-4902-A16C-9B53ABC03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77CF6B1A-B1F3-4D38-A147-98F30D708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603121"/>
            <a:ext cx="511256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4. </a:t>
            </a:r>
            <a:r>
              <a: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역할분담</a:t>
            </a:r>
            <a:endParaRPr lang="en-US" altLang="ko-KR" sz="3200" dirty="0">
              <a:solidFill>
                <a:prstClr val="black">
                  <a:lumMod val="65000"/>
                  <a:lumOff val="35000"/>
                </a:prstClr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8AA092C-72CA-444B-AD75-CAA4179A8E1B}"/>
              </a:ext>
            </a:extLst>
          </p:cNvPr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0" name="TextBox 1069">
            <a:extLst>
              <a:ext uri="{FF2B5EF4-FFF2-40B4-BE49-F238E27FC236}">
                <a16:creationId xmlns:a16="http://schemas.microsoft.com/office/drawing/2014/main" id="{040454FF-D8E3-4D31-8FFB-11968E9B49D7}"/>
              </a:ext>
            </a:extLst>
          </p:cNvPr>
          <p:cNvSpPr txBox="1"/>
          <p:nvPr/>
        </p:nvSpPr>
        <p:spPr>
          <a:xfrm>
            <a:off x="1262502" y="1501689"/>
            <a:ext cx="2801400" cy="98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+mj-ea"/>
                <a:ea typeface="+mj-ea"/>
              </a:rPr>
              <a:t>문다민</a:t>
            </a:r>
            <a:r>
              <a:rPr lang="ko-KR" altLang="en-US" b="1" dirty="0">
                <a:latin typeface="+mj-ea"/>
                <a:ea typeface="+mj-ea"/>
              </a:rPr>
              <a:t> </a:t>
            </a:r>
            <a:r>
              <a:rPr lang="en-US" altLang="ko-KR" b="1" dirty="0">
                <a:latin typeface="+mj-ea"/>
                <a:ea typeface="+mj-ea"/>
              </a:rPr>
              <a:t>(</a:t>
            </a:r>
            <a:r>
              <a:rPr lang="ko-KR" altLang="en-US" b="1" dirty="0">
                <a:latin typeface="+mj-ea"/>
                <a:ea typeface="+mj-ea"/>
              </a:rPr>
              <a:t>팀장</a:t>
            </a:r>
            <a:r>
              <a:rPr lang="en-US" altLang="ko-KR" b="1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 러닝 모델 설계 및 구축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4E648BE-1504-49D5-954E-8E9709FFFD51}"/>
              </a:ext>
            </a:extLst>
          </p:cNvPr>
          <p:cNvSpPr txBox="1"/>
          <p:nvPr/>
        </p:nvSpPr>
        <p:spPr>
          <a:xfrm>
            <a:off x="1204822" y="3156617"/>
            <a:ext cx="3157346" cy="98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+mj-ea"/>
                <a:ea typeface="+mj-ea"/>
              </a:rPr>
              <a:t>김기환</a:t>
            </a:r>
            <a:endParaRPr lang="en-US" altLang="ko-KR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특징 추출 및 가공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58F3AE6-41B8-4A41-95F9-36FA41B5F52D}"/>
              </a:ext>
            </a:extLst>
          </p:cNvPr>
          <p:cNvSpPr txBox="1"/>
          <p:nvPr/>
        </p:nvSpPr>
        <p:spPr>
          <a:xfrm>
            <a:off x="5155801" y="2355131"/>
            <a:ext cx="4077775" cy="98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+mj-ea"/>
                <a:ea typeface="+mj-ea"/>
              </a:rPr>
              <a:t>김현석</a:t>
            </a:r>
            <a:endParaRPr lang="en-US" altLang="ko-KR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라벨링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서버 구축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E4B49EF-F490-40CE-BC16-BA7E0F08D9EA}"/>
              </a:ext>
            </a:extLst>
          </p:cNvPr>
          <p:cNvSpPr txBox="1"/>
          <p:nvPr/>
        </p:nvSpPr>
        <p:spPr>
          <a:xfrm>
            <a:off x="5164036" y="4135589"/>
            <a:ext cx="3281481" cy="98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+mj-ea"/>
                <a:ea typeface="+mj-ea"/>
              </a:rPr>
              <a:t>정혜리</a:t>
            </a:r>
            <a:endParaRPr lang="en-US" altLang="ko-KR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특징 추출 및 가공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 작업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45C2418-A8F5-4A77-94F3-48DEF39BC679}"/>
              </a:ext>
            </a:extLst>
          </p:cNvPr>
          <p:cNvSpPr txBox="1"/>
          <p:nvPr/>
        </p:nvSpPr>
        <p:spPr>
          <a:xfrm>
            <a:off x="1233396" y="4626108"/>
            <a:ext cx="2398457" cy="98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+mj-ea"/>
                <a:ea typeface="+mj-ea"/>
              </a:rPr>
              <a:t>방유한</a:t>
            </a:r>
            <a:endParaRPr lang="en-US" altLang="ko-KR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인터페이스 구현</a:t>
            </a:r>
          </a:p>
        </p:txBody>
      </p:sp>
      <p:sp>
        <p:nvSpPr>
          <p:cNvPr id="1072" name="사다리꼴 1071">
            <a:extLst>
              <a:ext uri="{FF2B5EF4-FFF2-40B4-BE49-F238E27FC236}">
                <a16:creationId xmlns:a16="http://schemas.microsoft.com/office/drawing/2014/main" id="{5CCE89FE-4315-46F1-9F40-C23C664696E7}"/>
              </a:ext>
            </a:extLst>
          </p:cNvPr>
          <p:cNvSpPr/>
          <p:nvPr/>
        </p:nvSpPr>
        <p:spPr>
          <a:xfrm>
            <a:off x="9391426" y="2669918"/>
            <a:ext cx="2074050" cy="1798777"/>
          </a:xfrm>
          <a:prstGeom prst="trapezoid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4" name="그래픽 1073" descr="교사">
            <a:extLst>
              <a:ext uri="{FF2B5EF4-FFF2-40B4-BE49-F238E27FC236}">
                <a16:creationId xmlns:a16="http://schemas.microsoft.com/office/drawing/2014/main" id="{86EBC16B-B648-4A5A-AE2D-51942B4802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6658" y="1596653"/>
            <a:ext cx="1343274" cy="1343274"/>
          </a:xfrm>
          <a:prstGeom prst="rect">
            <a:avLst/>
          </a:prstGeom>
        </p:spPr>
      </p:pic>
      <p:pic>
        <p:nvPicPr>
          <p:cNvPr id="94" name="그래픽 93" descr="사용자">
            <a:extLst>
              <a:ext uri="{FF2B5EF4-FFF2-40B4-BE49-F238E27FC236}">
                <a16:creationId xmlns:a16="http://schemas.microsoft.com/office/drawing/2014/main" id="{A282F4FE-70A5-4186-839F-E8D187511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86714" y="3381317"/>
            <a:ext cx="754272" cy="754272"/>
          </a:xfrm>
          <a:prstGeom prst="rect">
            <a:avLst/>
          </a:prstGeom>
        </p:spPr>
      </p:pic>
      <p:pic>
        <p:nvPicPr>
          <p:cNvPr id="96" name="그래픽 95" descr="사용자">
            <a:extLst>
              <a:ext uri="{FF2B5EF4-FFF2-40B4-BE49-F238E27FC236}">
                <a16:creationId xmlns:a16="http://schemas.microsoft.com/office/drawing/2014/main" id="{C0F44528-F26B-495E-9BAC-8BC049EDA9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37804" y="2627045"/>
            <a:ext cx="754272" cy="754272"/>
          </a:xfrm>
          <a:prstGeom prst="rect">
            <a:avLst/>
          </a:prstGeom>
        </p:spPr>
      </p:pic>
      <p:pic>
        <p:nvPicPr>
          <p:cNvPr id="97" name="그래픽 96" descr="사용자">
            <a:extLst>
              <a:ext uri="{FF2B5EF4-FFF2-40B4-BE49-F238E27FC236}">
                <a16:creationId xmlns:a16="http://schemas.microsoft.com/office/drawing/2014/main" id="{CF50967F-186D-4ABD-81F0-24D7AD0AB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76210" y="2669918"/>
            <a:ext cx="754272" cy="754272"/>
          </a:xfrm>
          <a:prstGeom prst="rect">
            <a:avLst/>
          </a:prstGeom>
        </p:spPr>
      </p:pic>
      <p:pic>
        <p:nvPicPr>
          <p:cNvPr id="98" name="그래픽 97" descr="사용자">
            <a:extLst>
              <a:ext uri="{FF2B5EF4-FFF2-40B4-BE49-F238E27FC236}">
                <a16:creationId xmlns:a16="http://schemas.microsoft.com/office/drawing/2014/main" id="{576CEF40-D361-45E7-99A4-9F6DEDC07F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33221" y="3379336"/>
            <a:ext cx="754272" cy="754272"/>
          </a:xfrm>
          <a:prstGeom prst="rect">
            <a:avLst/>
          </a:prstGeom>
        </p:spPr>
      </p:pic>
      <p:pic>
        <p:nvPicPr>
          <p:cNvPr id="1078" name="그래픽 1077" descr="신문">
            <a:extLst>
              <a:ext uri="{FF2B5EF4-FFF2-40B4-BE49-F238E27FC236}">
                <a16:creationId xmlns:a16="http://schemas.microsoft.com/office/drawing/2014/main" id="{0460729C-EAF2-44E9-B6CD-9F6CF26B39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3189121">
            <a:off x="9647725" y="3277730"/>
            <a:ext cx="605680" cy="605680"/>
          </a:xfrm>
          <a:prstGeom prst="rect">
            <a:avLst/>
          </a:prstGeom>
        </p:spPr>
      </p:pic>
      <p:pic>
        <p:nvPicPr>
          <p:cNvPr id="1080" name="그래픽 1079" descr="클립보드">
            <a:extLst>
              <a:ext uri="{FF2B5EF4-FFF2-40B4-BE49-F238E27FC236}">
                <a16:creationId xmlns:a16="http://schemas.microsoft.com/office/drawing/2014/main" id="{64552BED-EABB-456E-9312-7829DF6F1B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7897136">
            <a:off x="10392795" y="2853489"/>
            <a:ext cx="587409" cy="587409"/>
          </a:xfrm>
          <a:prstGeom prst="rect">
            <a:avLst/>
          </a:prstGeom>
        </p:spPr>
      </p:pic>
      <p:pic>
        <p:nvPicPr>
          <p:cNvPr id="1082" name="그래픽 1081" descr="가로 막대형 차트">
            <a:extLst>
              <a:ext uri="{FF2B5EF4-FFF2-40B4-BE49-F238E27FC236}">
                <a16:creationId xmlns:a16="http://schemas.microsoft.com/office/drawing/2014/main" id="{F99A12FA-8C3E-45E4-840C-A425572926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44459" y="1886139"/>
            <a:ext cx="649808" cy="649808"/>
          </a:xfrm>
          <a:prstGeom prst="rect">
            <a:avLst/>
          </a:prstGeom>
        </p:spPr>
      </p:pic>
      <p:pic>
        <p:nvPicPr>
          <p:cNvPr id="1084" name="그래픽 1083" descr="문서">
            <a:extLst>
              <a:ext uri="{FF2B5EF4-FFF2-40B4-BE49-F238E27FC236}">
                <a16:creationId xmlns:a16="http://schemas.microsoft.com/office/drawing/2014/main" id="{302F7DF7-C3C6-421B-9B4B-3B9170A832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3979657">
            <a:off x="9712899" y="2961927"/>
            <a:ext cx="522914" cy="522914"/>
          </a:xfrm>
          <a:prstGeom prst="rect">
            <a:avLst/>
          </a:prstGeom>
        </p:spPr>
      </p:pic>
      <p:pic>
        <p:nvPicPr>
          <p:cNvPr id="111" name="Picture 14" descr="Picture 14">
            <a:extLst>
              <a:ext uri="{FF2B5EF4-FFF2-40B4-BE49-F238E27FC236}">
                <a16:creationId xmlns:a16="http://schemas.microsoft.com/office/drawing/2014/main" id="{F96CCE25-1BF1-476B-B3DB-E05ABD036DF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324872" y="1669865"/>
            <a:ext cx="624778" cy="624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0E8B017A-A2BA-45EE-B42B-C0A888592768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168" y="4327998"/>
            <a:ext cx="596220" cy="596220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E61F57EB-744B-4DE2-B9B3-BE8CB93C3DA1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67" y="4783869"/>
            <a:ext cx="665511" cy="665511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91398B8B-3896-47CE-AB9E-C96CD0090903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244" y="2479954"/>
            <a:ext cx="628206" cy="628206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0703F885-9DBB-46B4-BBD4-BF9C63417A3B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00" y="3336169"/>
            <a:ext cx="601344" cy="601344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A0748856-68E1-4213-B897-85F7BA5227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456988" y="61372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4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91"/>
    </mc:Choice>
    <mc:Fallback xmlns="">
      <p:transition spd="slow" advTm="9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A133859-B89F-41C5-9944-42C92ED75EEC}"/>
              </a:ext>
            </a:extLst>
          </p:cNvPr>
          <p:cNvSpPr/>
          <p:nvPr/>
        </p:nvSpPr>
        <p:spPr>
          <a:xfrm>
            <a:off x="0" y="0"/>
            <a:ext cx="1216025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spAutoFit/>
          </a:bodyPr>
          <a:lstStyle/>
          <a:p>
            <a:pPr marL="182563" indent="-182563" algn="ctr" latinLnBrk="0"/>
            <a:endParaRPr lang="ko-KR" altLang="en-US" sz="900" b="1" dirty="0">
              <a:solidFill>
                <a:srgbClr val="FF0000"/>
              </a:solidFill>
              <a:latin typeface="+mj-lt"/>
              <a:ea typeface="나눔고딕 ExtraBold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D7282-1713-4AD9-A5D6-80A63FCC2DC2}"/>
              </a:ext>
            </a:extLst>
          </p:cNvPr>
          <p:cNvSpPr txBox="1"/>
          <p:nvPr/>
        </p:nvSpPr>
        <p:spPr>
          <a:xfrm>
            <a:off x="4423941" y="3833166"/>
            <a:ext cx="4788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문다민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김기환  김현석 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정혜리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방유한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7896AA4-586E-4655-92E2-CDE49F896A27}"/>
              </a:ext>
            </a:extLst>
          </p:cNvPr>
          <p:cNvGrpSpPr/>
          <p:nvPr/>
        </p:nvGrpSpPr>
        <p:grpSpPr>
          <a:xfrm>
            <a:off x="4423941" y="3161091"/>
            <a:ext cx="3543144" cy="504056"/>
            <a:chOff x="1619672" y="2060848"/>
            <a:chExt cx="2160240" cy="216024"/>
          </a:xfrm>
        </p:grpSpPr>
        <p:sp>
          <p:nvSpPr>
            <p:cNvPr id="12" name="TextBox 25">
              <a:extLst>
                <a:ext uri="{FF2B5EF4-FFF2-40B4-BE49-F238E27FC236}">
                  <a16:creationId xmlns:a16="http://schemas.microsoft.com/office/drawing/2014/main" id="{50D40A2B-EB9B-44EA-A678-4AB025A62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9672" y="2060848"/>
              <a:ext cx="2088232" cy="144016"/>
            </a:xfrm>
            <a:prstGeom prst="rect">
              <a:avLst/>
            </a:prstGeom>
            <a:solidFill>
              <a:srgbClr val="7FAEEF">
                <a:alpha val="4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b">
              <a:noAutofit/>
            </a:bodyPr>
            <a:lstStyle/>
            <a:p>
              <a:pPr algn="ctr"/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  <a:cs typeface="Verdana" pitchFamily="34" charset="0"/>
              </a:endParaRPr>
            </a:p>
          </p:txBody>
        </p:sp>
        <p:sp>
          <p:nvSpPr>
            <p:cNvPr id="13" name="TextBox 25">
              <a:extLst>
                <a:ext uri="{FF2B5EF4-FFF2-40B4-BE49-F238E27FC236}">
                  <a16:creationId xmlns:a16="http://schemas.microsoft.com/office/drawing/2014/main" id="{1B87B6DA-503D-404F-91D3-1D8C081C03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1680" y="2132856"/>
              <a:ext cx="2088232" cy="144016"/>
            </a:xfrm>
            <a:prstGeom prst="rect">
              <a:avLst/>
            </a:prstGeom>
            <a:solidFill>
              <a:srgbClr val="7FAEEF">
                <a:alpha val="4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b">
              <a:noAutofit/>
            </a:bodyPr>
            <a:lstStyle/>
            <a:p>
              <a:pPr algn="ctr"/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  <a:cs typeface="Verdana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CF531D-BD6B-4D5C-AADA-6317DE35C24C}"/>
              </a:ext>
            </a:extLst>
          </p:cNvPr>
          <p:cNvSpPr txBox="1"/>
          <p:nvPr/>
        </p:nvSpPr>
        <p:spPr>
          <a:xfrm>
            <a:off x="4542046" y="2644737"/>
            <a:ext cx="7469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다음_SemiBold" pitchFamily="2" charset="-127"/>
                <a:ea typeface="다음_SemiBold" pitchFamily="2" charset="-127"/>
              </a:rPr>
              <a:t>감사합니다</a:t>
            </a:r>
            <a:r>
              <a:rPr lang="en-US" altLang="ko-KR" sz="5400" dirty="0">
                <a:solidFill>
                  <a:schemeClr val="bg1"/>
                </a:solidFill>
                <a:latin typeface="다음_SemiBold" pitchFamily="2" charset="-127"/>
                <a:ea typeface="다음_SemiBold" pitchFamily="2" charset="-127"/>
              </a:rPr>
              <a:t>.</a:t>
            </a:r>
            <a:endParaRPr lang="ko-KR" altLang="en-US" sz="5400" dirty="0">
              <a:solidFill>
                <a:schemeClr val="bg1"/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733C97-6F64-4ADA-8B48-DE83E741F22C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2407717" cy="17640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8296B97-320D-4BA5-BCB1-80478495CEC6}"/>
              </a:ext>
            </a:extLst>
          </p:cNvPr>
          <p:cNvCxnSpPr>
            <a:cxnSpLocks/>
          </p:cNvCxnSpPr>
          <p:nvPr/>
        </p:nvCxnSpPr>
        <p:spPr>
          <a:xfrm>
            <a:off x="9464501" y="5004445"/>
            <a:ext cx="2695749" cy="18360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410BC4A8-99CC-4092-B9B7-D61A137BCC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56988" y="61372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1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7"/>
    </mc:Choice>
    <mc:Fallback xmlns="">
      <p:transition spd="slow" advTm="2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CF1E2-51E3-4F4D-979A-C1813BBA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Reference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CEED16-CD3E-4A57-AFBA-1E4411D66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400" dirty="0"/>
              <a:t>GBDT </a:t>
            </a:r>
            <a:r>
              <a:rPr lang="ko-KR" altLang="en-US" sz="2400" dirty="0"/>
              <a:t>사진 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2"/>
              </a:rPr>
              <a:t>https://ask.hellobi.com/blog/mlanddlanddm/7103</a:t>
            </a:r>
            <a:endParaRPr lang="en-US" altLang="ko-KR" sz="2400" dirty="0"/>
          </a:p>
          <a:p>
            <a:r>
              <a:rPr lang="en-US" altLang="ko-KR" sz="2400" dirty="0" err="1"/>
              <a:t>RandomForet</a:t>
            </a:r>
            <a:r>
              <a:rPr lang="ko-KR" altLang="en-US" sz="2400" dirty="0"/>
              <a:t> 사진 </a:t>
            </a:r>
            <a:r>
              <a:rPr lang="en-US" altLang="ko-KR" sz="2400" dirty="0"/>
              <a:t>: https://yeo0.github.io/data/2018/11/06/6.-%EB%9E%9C%EB%8D%A4-%ED%8F%AC%EB%A0%88%EC%8A%A4%ED%8A%B8/</a:t>
            </a:r>
          </a:p>
          <a:p>
            <a:r>
              <a:rPr lang="ko-KR" altLang="en-US" sz="2400" dirty="0"/>
              <a:t>선형회귀 사진 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3"/>
              </a:rPr>
              <a:t>https://ko.wikipedia.org/wiki/%EC%84%A0%ED%98%95_%ED%9A%8C%EA%B7%80</a:t>
            </a:r>
            <a:endParaRPr lang="en-US" altLang="ko-KR" sz="2400" dirty="0"/>
          </a:p>
          <a:p>
            <a:r>
              <a:rPr lang="en-US" altLang="ko-KR" sz="2400" dirty="0"/>
              <a:t>SVM</a:t>
            </a:r>
            <a:r>
              <a:rPr lang="ko-KR" altLang="en-US" sz="2400" dirty="0"/>
              <a:t> 사진 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4"/>
              </a:rPr>
              <a:t>https://ko.wikipedia.org/wiki/%EC%84%9C%ED%8F%AC%ED%8A%B8_%EB%B2%A1%ED%84%B0_%EB%A8%B8%EC%8B%A0</a:t>
            </a:r>
            <a:endParaRPr lang="en-US" altLang="ko-KR" sz="2400" dirty="0"/>
          </a:p>
          <a:p>
            <a:r>
              <a:rPr lang="en-US" altLang="ko-KR" sz="2400" dirty="0"/>
              <a:t>CNN</a:t>
            </a:r>
            <a:r>
              <a:rPr lang="ko-KR" altLang="en-US" sz="2400" dirty="0"/>
              <a:t> 사진</a:t>
            </a:r>
            <a:r>
              <a:rPr lang="en-US" altLang="ko-KR" sz="2400" dirty="0"/>
              <a:t>: http://physics2.mju.ac.kr/juhapruwp/?p=1517</a:t>
            </a:r>
          </a:p>
          <a:p>
            <a:r>
              <a:rPr lang="en-US" altLang="ko-KR" sz="2400" dirty="0"/>
              <a:t>DNN </a:t>
            </a:r>
            <a:r>
              <a:rPr lang="ko-KR" altLang="en-US" sz="2400" dirty="0"/>
              <a:t>사진</a:t>
            </a:r>
            <a:r>
              <a:rPr lang="en-US" altLang="ko-KR" sz="2400" dirty="0"/>
              <a:t>: https://www.slideshare.net/JinwonLee9/ss-70446412</a:t>
            </a:r>
          </a:p>
          <a:p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3F8E8E-CB7F-44E4-857C-6049276EE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951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CF1E2-51E3-4F4D-979A-C1813BBA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Reference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CEED16-CD3E-4A57-AFBA-1E4411D66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기사 </a:t>
            </a:r>
            <a:r>
              <a:rPr lang="en-US" altLang="ko-KR" sz="2400" dirty="0"/>
              <a:t>1 – https://www.boannews.com/media/view.asp?idx=75093</a:t>
            </a:r>
          </a:p>
          <a:p>
            <a:r>
              <a:rPr lang="ko-KR" altLang="en-US" sz="2400" dirty="0"/>
              <a:t>기사 </a:t>
            </a:r>
            <a:r>
              <a:rPr lang="en-US" altLang="ko-KR" sz="2400" dirty="0"/>
              <a:t>2 – https://www.boannews.com/media/view.asp?idx=71995&amp;kind=1&amp;search=title&amp;find=%B9%AE%BC%AD%C7%FC</a:t>
            </a:r>
          </a:p>
          <a:p>
            <a:r>
              <a:rPr lang="ko-KR" altLang="en-US" sz="2400" dirty="0"/>
              <a:t>기사 </a:t>
            </a:r>
            <a:r>
              <a:rPr lang="en-US" altLang="ko-KR" sz="2400" dirty="0"/>
              <a:t>3 – https://www.boannews.com/media/view.asp?idx=74302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3F8E8E-CB7F-44E4-857C-6049276EE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4272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471613" y="2556173"/>
            <a:ext cx="1900675" cy="19006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altLang="ko-KR" sz="14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931896" y="2556173"/>
            <a:ext cx="1900675" cy="19006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altLang="ko-KR" sz="14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392484" y="2556173"/>
            <a:ext cx="1900674" cy="19006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altLang="ko-KR" sz="14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827498" y="2556173"/>
            <a:ext cx="1900676" cy="19006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altLang="ko-KR" sz="14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375423" y="3382069"/>
            <a:ext cx="551086" cy="148264"/>
            <a:chOff x="3207670" y="3697560"/>
            <a:chExt cx="551086" cy="148264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207670" y="3845823"/>
              <a:ext cx="5510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3470724" y="3697560"/>
              <a:ext cx="288032" cy="1482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5832569" y="3382069"/>
            <a:ext cx="551086" cy="148264"/>
            <a:chOff x="3207670" y="3697560"/>
            <a:chExt cx="551086" cy="148264"/>
          </a:xfrm>
        </p:grpSpPr>
        <p:cxnSp>
          <p:nvCxnSpPr>
            <p:cNvPr id="37" name="직선 연결선 36"/>
            <p:cNvCxnSpPr/>
            <p:nvPr/>
          </p:nvCxnSpPr>
          <p:spPr>
            <a:xfrm>
              <a:off x="3207670" y="3845823"/>
              <a:ext cx="5510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3470724" y="3697560"/>
              <a:ext cx="288032" cy="1482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8285308" y="3382069"/>
            <a:ext cx="551086" cy="148264"/>
            <a:chOff x="3207670" y="3697560"/>
            <a:chExt cx="551086" cy="148264"/>
          </a:xfrm>
        </p:grpSpPr>
        <p:cxnSp>
          <p:nvCxnSpPr>
            <p:cNvPr id="40" name="직선 연결선 39"/>
            <p:cNvCxnSpPr/>
            <p:nvPr/>
          </p:nvCxnSpPr>
          <p:spPr>
            <a:xfrm>
              <a:off x="3207670" y="3845823"/>
              <a:ext cx="5510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3470724" y="3697560"/>
              <a:ext cx="288032" cy="1482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5">
            <a:extLst>
              <a:ext uri="{FF2B5EF4-FFF2-40B4-BE49-F238E27FC236}">
                <a16:creationId xmlns:a16="http://schemas.microsoft.com/office/drawing/2014/main" id="{6A6DA64F-535B-46A2-8826-0287E5AAF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603121"/>
            <a:ext cx="352839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목차</a:t>
            </a:r>
            <a:endParaRPr lang="en-US" altLang="ko-KR" sz="3200" dirty="0">
              <a:solidFill>
                <a:prstClr val="black">
                  <a:lumMod val="65000"/>
                  <a:lumOff val="35000"/>
                </a:prstClr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7A0BEC0-080E-4E68-802C-96751E52C967}"/>
              </a:ext>
            </a:extLst>
          </p:cNvPr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5">
            <a:extLst>
              <a:ext uri="{FF2B5EF4-FFF2-40B4-BE49-F238E27FC236}">
                <a16:creationId xmlns:a16="http://schemas.microsoft.com/office/drawing/2014/main" id="{52AB2C94-56A0-4250-ACC9-CED8CEFB0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6623" y="2920404"/>
            <a:ext cx="6800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4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1.</a:t>
            </a: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54BED8B2-0AD4-41FE-AD14-1CF1A1325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2497" y="2916420"/>
            <a:ext cx="6800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4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2.</a:t>
            </a:r>
          </a:p>
        </p:txBody>
      </p:sp>
      <p:sp>
        <p:nvSpPr>
          <p:cNvPr id="32" name="TextBox 25">
            <a:extLst>
              <a:ext uri="{FF2B5EF4-FFF2-40B4-BE49-F238E27FC236}">
                <a16:creationId xmlns:a16="http://schemas.microsoft.com/office/drawing/2014/main" id="{EB2710AE-F207-4BD9-9EBB-6D3B03AA1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8198" y="2914540"/>
            <a:ext cx="6800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4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3.</a:t>
            </a:r>
          </a:p>
        </p:txBody>
      </p:sp>
      <p:sp>
        <p:nvSpPr>
          <p:cNvPr id="33" name="TextBox 25">
            <a:extLst>
              <a:ext uri="{FF2B5EF4-FFF2-40B4-BE49-F238E27FC236}">
                <a16:creationId xmlns:a16="http://schemas.microsoft.com/office/drawing/2014/main" id="{459BC52C-6247-4210-A4B4-8BA0B7D32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5208" y="2926666"/>
            <a:ext cx="6800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4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4.</a:t>
            </a:r>
          </a:p>
        </p:txBody>
      </p:sp>
      <p:sp>
        <p:nvSpPr>
          <p:cNvPr id="34" name="TextBox 25">
            <a:extLst>
              <a:ext uri="{FF2B5EF4-FFF2-40B4-BE49-F238E27FC236}">
                <a16:creationId xmlns:a16="http://schemas.microsoft.com/office/drawing/2014/main" id="{B4D53890-F1BB-49FE-9403-CCE4C3EF4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2219" y="3365979"/>
            <a:ext cx="133557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20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프로젝트 </a:t>
            </a:r>
            <a:endParaRPr lang="en-US" altLang="ko-KR" sz="2000" b="1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lvl="0"/>
            <a:r>
              <a:rPr lang="ko-KR" altLang="en-US" sz="20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개요</a:t>
            </a:r>
            <a:endParaRPr lang="en-US" altLang="ko-KR" sz="2000" b="1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42" name="TextBox 25">
            <a:extLst>
              <a:ext uri="{FF2B5EF4-FFF2-40B4-BE49-F238E27FC236}">
                <a16:creationId xmlns:a16="http://schemas.microsoft.com/office/drawing/2014/main" id="{B50067EC-AC1A-4936-8212-B2160DF73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1415" y="3376205"/>
            <a:ext cx="136666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20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프로젝트 </a:t>
            </a:r>
            <a:endParaRPr lang="en-US" altLang="ko-KR" sz="2000" b="1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lvl="0"/>
            <a:r>
              <a:rPr lang="ko-KR" altLang="en-US" sz="20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소개</a:t>
            </a:r>
            <a:endParaRPr lang="en-US" altLang="ko-KR" sz="2000" b="1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43" name="TextBox 25">
            <a:extLst>
              <a:ext uri="{FF2B5EF4-FFF2-40B4-BE49-F238E27FC236}">
                <a16:creationId xmlns:a16="http://schemas.microsoft.com/office/drawing/2014/main" id="{5CB8FD38-D402-498B-B813-1C9B57E7C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8198" y="3376205"/>
            <a:ext cx="14227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20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기대 효과</a:t>
            </a:r>
            <a:endParaRPr lang="en-US" altLang="ko-KR" sz="2000" b="1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44" name="TextBox 25">
            <a:extLst>
              <a:ext uri="{FF2B5EF4-FFF2-40B4-BE49-F238E27FC236}">
                <a16:creationId xmlns:a16="http://schemas.microsoft.com/office/drawing/2014/main" id="{EF5181DD-1DDE-4D75-BC79-C68637135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3853" y="3388331"/>
            <a:ext cx="14227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20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역할 분담</a:t>
            </a:r>
            <a:endParaRPr lang="en-US" altLang="ko-KR" sz="2000" b="1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FFA461E6-8B84-4605-AA80-8DA1BAAAF8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56988" y="61372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6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78"/>
    </mc:Choice>
    <mc:Fallback xmlns="">
      <p:transition spd="slow" advTm="8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E7FC3C-4EFA-4902-A16C-9B53ABC03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BB5C7787-061F-4B5D-906E-224CFFBBF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603121"/>
            <a:ext cx="518457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1. </a:t>
            </a:r>
            <a:r>
              <a: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프로젝트 개요</a:t>
            </a:r>
            <a:endParaRPr lang="en-US" altLang="ko-KR" sz="3200" dirty="0">
              <a:solidFill>
                <a:prstClr val="black">
                  <a:lumMod val="65000"/>
                  <a:lumOff val="35000"/>
                </a:prstClr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E3E6BEB-B02A-4D9C-AC98-5513CB6B60F7}"/>
              </a:ext>
            </a:extLst>
          </p:cNvPr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5">
            <a:extLst>
              <a:ext uri="{FF2B5EF4-FFF2-40B4-BE49-F238E27FC236}">
                <a16:creationId xmlns:a16="http://schemas.microsoft.com/office/drawing/2014/main" id="{82AFA36C-D1D0-46E1-B7E8-4BA30DA53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965" y="1164510"/>
            <a:ext cx="79250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지능적으로 발전하는 악성코드</a:t>
            </a:r>
            <a:r>
              <a: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이를 이용한 사이버 공격</a:t>
            </a:r>
            <a:endParaRPr lang="en-US" altLang="ko-KR" sz="2400" dirty="0">
              <a:solidFill>
                <a:prstClr val="black">
                  <a:lumMod val="65000"/>
                  <a:lumOff val="35000"/>
                </a:prst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67C3A5-9564-49F4-8C07-A4EA7B4B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0518" y="4188190"/>
            <a:ext cx="5087541" cy="23508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CC759F-EE76-4539-AADE-3E76A8BB2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005" y="1758389"/>
            <a:ext cx="4969225" cy="23284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A4CD143-AC39-4C83-BBED-FCD55D4BE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0398" y="1758389"/>
            <a:ext cx="2425254" cy="2354370"/>
          </a:xfrm>
          <a:prstGeom prst="rect">
            <a:avLst/>
          </a:prstGeom>
        </p:spPr>
      </p:pic>
      <p:sp>
        <p:nvSpPr>
          <p:cNvPr id="17" name="TextBox 25">
            <a:extLst>
              <a:ext uri="{FF2B5EF4-FFF2-40B4-BE49-F238E27FC236}">
                <a16:creationId xmlns:a16="http://schemas.microsoft.com/office/drawing/2014/main" id="{94031E08-AFF7-4890-B19E-220BA37C3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4738" y="6141765"/>
            <a:ext cx="31644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출처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: https://www.ahnlab.com/kr/site/main.do</a:t>
            </a:r>
          </a:p>
        </p:txBody>
      </p:sp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A1739974-441E-4E06-90D4-FA8F972701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56988" y="61372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9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85"/>
    </mc:Choice>
    <mc:Fallback xmlns="">
      <p:transition spd="slow" advTm="10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E7FC3C-4EFA-4902-A16C-9B53ABC03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BB5C7787-061F-4B5D-906E-224CFFBBF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603121"/>
            <a:ext cx="518457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1. </a:t>
            </a:r>
            <a:r>
              <a: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프로젝트 개요</a:t>
            </a:r>
            <a:endParaRPr lang="en-US" altLang="ko-KR" sz="3200" dirty="0">
              <a:solidFill>
                <a:prstClr val="black">
                  <a:lumMod val="65000"/>
                  <a:lumOff val="35000"/>
                </a:prstClr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E3E6BEB-B02A-4D9C-AC98-5513CB6B60F7}"/>
              </a:ext>
            </a:extLst>
          </p:cNvPr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5">
            <a:extLst>
              <a:ext uri="{FF2B5EF4-FFF2-40B4-BE49-F238E27FC236}">
                <a16:creationId xmlns:a16="http://schemas.microsoft.com/office/drawing/2014/main" id="{82AFA36C-D1D0-46E1-B7E8-4BA30DA53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533" y="1188021"/>
            <a:ext cx="107291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그 중의 상당 수는 우리가 자주 접하는 </a:t>
            </a:r>
            <a:r>
              <a: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PDF, MS Office </a:t>
            </a:r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등 </a:t>
            </a:r>
            <a:r>
              <a:rPr lang="ko-KR" altLang="en-US" sz="2800" b="1" dirty="0">
                <a:solidFill>
                  <a:srgbClr val="187ED0"/>
                </a:solidFill>
                <a:latin typeface="나눔바른고딕" pitchFamily="50" charset="-127"/>
                <a:ea typeface="나눔바른고딕" pitchFamily="50" charset="-127"/>
              </a:rPr>
              <a:t>문서</a:t>
            </a:r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에 심어진 악성코드</a:t>
            </a:r>
            <a:endParaRPr lang="en-US" altLang="ko-KR" sz="2400" dirty="0">
              <a:solidFill>
                <a:prstClr val="black">
                  <a:lumMod val="65000"/>
                  <a:lumOff val="35000"/>
                </a:prst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DD0D5C-D8C1-488E-9136-FF5EF3EF5703}"/>
              </a:ext>
            </a:extLst>
          </p:cNvPr>
          <p:cNvSpPr/>
          <p:nvPr/>
        </p:nvSpPr>
        <p:spPr>
          <a:xfrm>
            <a:off x="751533" y="2674513"/>
            <a:ext cx="19442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5D379AA-8888-4000-96EA-7E06E3D5216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315267" y="2187411"/>
            <a:ext cx="9529715" cy="32951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2EBE357-217F-4B9E-BFFD-98406A58EDEC}"/>
              </a:ext>
            </a:extLst>
          </p:cNvPr>
          <p:cNvSpPr/>
          <p:nvPr/>
        </p:nvSpPr>
        <p:spPr>
          <a:xfrm>
            <a:off x="2893368" y="3134271"/>
            <a:ext cx="180786" cy="1578101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D8078FC8-7F75-49BC-BAAA-15266CA92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2952" y="4295508"/>
            <a:ext cx="181484" cy="416866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ko-KR" alt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ADB8FCF4-539B-4989-97D4-AE4C3D005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9141" y="4002230"/>
            <a:ext cx="180787" cy="710144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ko-KR" altLang="en-US"/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2942F7D4-9F77-47B6-B171-0EB3D14F2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8147" y="4081134"/>
            <a:ext cx="180787" cy="631241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ko-KR" altLang="en-US"/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28E35896-C00A-45A0-B7E5-8C32E4B2B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8115" y="4517432"/>
            <a:ext cx="181484" cy="194941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ko-KR" altLang="en-US"/>
          </a:p>
        </p:txBody>
      </p:sp>
      <p:sp>
        <p:nvSpPr>
          <p:cNvPr id="19" name="TextBox 25">
            <a:extLst>
              <a:ext uri="{FF2B5EF4-FFF2-40B4-BE49-F238E27FC236}">
                <a16:creationId xmlns:a16="http://schemas.microsoft.com/office/drawing/2014/main" id="{CA218C1A-88C4-4CDB-AD97-65C671231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217" y="2187438"/>
            <a:ext cx="47406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&lt; </a:t>
            </a: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평균 일주일 동안 유입되는 악성 파일 유형 수 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&gt;</a:t>
            </a:r>
          </a:p>
        </p:txBody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id="{FC5977E0-658E-4F35-A6BC-A83B9FBD0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701" y="5905802"/>
            <a:ext cx="50005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출처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: https://www.virustotal.com/ko/statistics/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481097-0ADF-4D3C-BA9F-C3A30C2B89D9}"/>
              </a:ext>
            </a:extLst>
          </p:cNvPr>
          <p:cNvSpPr/>
          <p:nvPr/>
        </p:nvSpPr>
        <p:spPr>
          <a:xfrm rot="18681069">
            <a:off x="2713348" y="4842760"/>
            <a:ext cx="360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127D132-DC77-4B26-810B-DD4091BCE218}"/>
              </a:ext>
            </a:extLst>
          </p:cNvPr>
          <p:cNvSpPr/>
          <p:nvPr/>
        </p:nvSpPr>
        <p:spPr>
          <a:xfrm rot="18681069">
            <a:off x="5140786" y="4961639"/>
            <a:ext cx="713705" cy="206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6AF9AC-2326-420C-9E67-43BFD317A3CA}"/>
              </a:ext>
            </a:extLst>
          </p:cNvPr>
          <p:cNvSpPr/>
          <p:nvPr/>
        </p:nvSpPr>
        <p:spPr>
          <a:xfrm rot="18681069">
            <a:off x="5984578" y="4947062"/>
            <a:ext cx="693517" cy="209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1E34AEB-172A-4F9E-A9E4-FFA2EBFD13C9}"/>
              </a:ext>
            </a:extLst>
          </p:cNvPr>
          <p:cNvSpPr/>
          <p:nvPr/>
        </p:nvSpPr>
        <p:spPr>
          <a:xfrm rot="18681069">
            <a:off x="9285244" y="4953630"/>
            <a:ext cx="693517" cy="209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오디오 26">
            <a:hlinkClick r:id="" action="ppaction://media"/>
            <a:extLst>
              <a:ext uri="{FF2B5EF4-FFF2-40B4-BE49-F238E27FC236}">
                <a16:creationId xmlns:a16="http://schemas.microsoft.com/office/drawing/2014/main" id="{D6C56C9D-EA70-43F4-A6E9-C35F272593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56988" y="61372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29"/>
    </mc:Choice>
    <mc:Fallback xmlns="">
      <p:transition spd="slow" advTm="18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2" grpId="0" animBg="1"/>
      <p:bldP spid="13" grpId="0" animBg="1"/>
      <p:bldP spid="14" grpId="0" animBg="1"/>
      <p:bldP spid="15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6A15C5-AE19-4EA0-9754-7B4C102F0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0679" y="6372598"/>
            <a:ext cx="2837392" cy="364195"/>
          </a:xfrm>
        </p:spPr>
        <p:txBody>
          <a:bodyPr/>
          <a:lstStyle/>
          <a:p>
            <a:fld id="{6DDAE2C3-1A0B-474A-8CE8-AE55B8D9D4B1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74BE6DB-288F-49E5-A5C1-B9D521CB9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09556">
            <a:off x="-176720" y="89183"/>
            <a:ext cx="7725359" cy="392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6397B3-D25D-4F1C-9F9A-31A8EBF37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22173">
            <a:off x="5430789" y="2191763"/>
            <a:ext cx="7130652" cy="4744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D9AC92-4B93-4AF4-B014-1324AEADD8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9693" y="3818011"/>
            <a:ext cx="6421188" cy="4438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E3DD5B-529E-4FE3-B2CA-46E93ADE27F1}"/>
              </a:ext>
            </a:extLst>
          </p:cNvPr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099B56-9028-485A-AE97-4670FD2B9A2C}"/>
              </a:ext>
            </a:extLst>
          </p:cNvPr>
          <p:cNvSpPr txBox="1"/>
          <p:nvPr/>
        </p:nvSpPr>
        <p:spPr>
          <a:xfrm>
            <a:off x="607517" y="2651988"/>
            <a:ext cx="12160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“ </a:t>
            </a:r>
            <a:r>
              <a:rPr lang="ko-KR" altLang="en-US" sz="3600" b="1" dirty="0">
                <a:solidFill>
                  <a:srgbClr val="E51B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악성코드</a:t>
            </a:r>
            <a:r>
              <a:rPr lang="ko-KR" altLang="en-US" sz="3600" b="1" dirty="0">
                <a:solidFill>
                  <a:schemeClr val="bg1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가 심어진 </a:t>
            </a:r>
            <a:r>
              <a:rPr lang="ko-KR" altLang="en-US" sz="3600" b="1" dirty="0">
                <a:solidFill>
                  <a:srgbClr val="F08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문서</a:t>
            </a:r>
            <a:r>
              <a:rPr lang="ko-KR" altLang="en-US" sz="3600" b="1" dirty="0">
                <a:solidFill>
                  <a:schemeClr val="bg1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로 인한 피해는 증가</a:t>
            </a:r>
            <a:r>
              <a:rPr lang="en-US" altLang="ko-KR" sz="3600" b="1" dirty="0">
                <a:solidFill>
                  <a:schemeClr val="bg1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,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                        </a:t>
            </a:r>
            <a:r>
              <a:rPr lang="ko-KR" altLang="en-US" sz="3600" b="1" dirty="0">
                <a:solidFill>
                  <a:schemeClr val="bg1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하지만  이를 탐지하는 백신은 적음</a:t>
            </a:r>
            <a:r>
              <a:rPr lang="en-US" altLang="ko-KR" sz="3600" b="1" dirty="0">
                <a:solidFill>
                  <a:schemeClr val="bg1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!” </a:t>
            </a:r>
            <a:endParaRPr lang="ko-KR" altLang="en-US" sz="3600" b="1" dirty="0">
              <a:solidFill>
                <a:schemeClr val="bg1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5065A1A4-AC7B-44CC-AF35-ACDA08FC448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56988" y="6137275"/>
            <a:ext cx="487362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747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46"/>
    </mc:Choice>
    <mc:Fallback xmlns="">
      <p:transition spd="slow" advTm="20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CDD949B-F08D-4035-9A74-49ADCABD287B}"/>
              </a:ext>
            </a:extLst>
          </p:cNvPr>
          <p:cNvSpPr/>
          <p:nvPr/>
        </p:nvSpPr>
        <p:spPr>
          <a:xfrm>
            <a:off x="0" y="0"/>
            <a:ext cx="12160250" cy="684053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B8DC36-2F0A-4BF9-90FE-7EE55CD1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4B212-1AC1-4A76-A5AC-C88C4AD8785E}"/>
              </a:ext>
            </a:extLst>
          </p:cNvPr>
          <p:cNvSpPr txBox="1"/>
          <p:nvPr/>
        </p:nvSpPr>
        <p:spPr>
          <a:xfrm>
            <a:off x="2734638" y="1418628"/>
            <a:ext cx="91450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FF0000"/>
                </a:solidFill>
                <a:latin typeface="Carlibri"/>
                <a:ea typeface="다음_SemiBold" pitchFamily="2" charset="-127"/>
              </a:rPr>
              <a:t>D</a:t>
            </a:r>
            <a:r>
              <a:rPr lang="en-US" altLang="ko-KR" sz="6000" b="1" dirty="0">
                <a:latin typeface="Carlibri"/>
                <a:ea typeface="다음_SemiBold" pitchFamily="2" charset="-127"/>
              </a:rPr>
              <a:t>etecting </a:t>
            </a:r>
          </a:p>
          <a:p>
            <a:r>
              <a:rPr lang="en-US" altLang="ko-KR" sz="6000" b="1" dirty="0">
                <a:latin typeface="Carlibri"/>
                <a:ea typeface="다음_SemiBold" pitchFamily="2" charset="-127"/>
              </a:rPr>
              <a:t>in</a:t>
            </a:r>
            <a:r>
              <a:rPr lang="en-US" altLang="ko-KR" sz="8000" b="1" dirty="0">
                <a:solidFill>
                  <a:srgbClr val="FF0000"/>
                </a:solidFill>
                <a:latin typeface="Carlibri"/>
                <a:ea typeface="다음_SemiBold" pitchFamily="2" charset="-127"/>
              </a:rPr>
              <a:t> R</a:t>
            </a:r>
            <a:r>
              <a:rPr lang="en-US" altLang="ko-KR" sz="6000" b="1" dirty="0">
                <a:latin typeface="Carlibri"/>
                <a:ea typeface="다음_SemiBold" pitchFamily="2" charset="-127"/>
              </a:rPr>
              <a:t>eal – </a:t>
            </a:r>
            <a:r>
              <a:rPr lang="en-US" altLang="ko-KR" sz="6000" b="1" dirty="0" err="1">
                <a:latin typeface="Carlibri"/>
                <a:ea typeface="다음_SemiBold" pitchFamily="2" charset="-127"/>
              </a:rPr>
              <a:t>tim</a:t>
            </a:r>
            <a:r>
              <a:rPr lang="en-US" altLang="ko-KR" sz="8000" b="1" dirty="0" err="1">
                <a:solidFill>
                  <a:srgbClr val="FF0000"/>
                </a:solidFill>
                <a:latin typeface="Carlibri"/>
                <a:ea typeface="다음_SemiBold" pitchFamily="2" charset="-127"/>
              </a:rPr>
              <a:t>E</a:t>
            </a:r>
            <a:endParaRPr lang="en-US" altLang="ko-KR" sz="8000" b="1" dirty="0">
              <a:solidFill>
                <a:srgbClr val="FF0000"/>
              </a:solidFill>
              <a:latin typeface="Carlibri"/>
              <a:ea typeface="다음_SemiBold" pitchFamily="2" charset="-127"/>
            </a:endParaRPr>
          </a:p>
          <a:p>
            <a:r>
              <a:rPr lang="en-US" altLang="ko-KR" sz="6000" b="1" dirty="0" err="1">
                <a:latin typeface="Carlibri"/>
                <a:ea typeface="다음_SemiBold" pitchFamily="2" charset="-127"/>
              </a:rPr>
              <a:t>m</a:t>
            </a:r>
            <a:r>
              <a:rPr lang="en-US" altLang="ko-KR" sz="8000" b="1" dirty="0" err="1">
                <a:solidFill>
                  <a:srgbClr val="FF0000"/>
                </a:solidFill>
                <a:latin typeface="Carlibri"/>
                <a:ea typeface="다음_SemiBold" pitchFamily="2" charset="-127"/>
              </a:rPr>
              <a:t>A</a:t>
            </a:r>
            <a:r>
              <a:rPr lang="en-US" altLang="ko-KR" sz="6000" b="1" dirty="0" err="1">
                <a:latin typeface="Carlibri"/>
                <a:ea typeface="다음_SemiBold" pitchFamily="2" charset="-127"/>
              </a:rPr>
              <a:t>licious</a:t>
            </a:r>
            <a:r>
              <a:rPr lang="en-US" altLang="ko-KR" sz="6000" b="1" dirty="0">
                <a:latin typeface="Carlibri"/>
                <a:ea typeface="다음_SemiBold" pitchFamily="2" charset="-127"/>
              </a:rPr>
              <a:t> documents</a:t>
            </a:r>
          </a:p>
          <a:p>
            <a:r>
              <a:rPr lang="en-US" altLang="ko-KR" sz="6000" b="1" dirty="0">
                <a:latin typeface="Carlibri"/>
                <a:ea typeface="다음_SemiBold" pitchFamily="2" charset="-127"/>
              </a:rPr>
              <a:t>using </a:t>
            </a:r>
            <a:r>
              <a:rPr lang="en-US" altLang="ko-KR" sz="8000" b="1" dirty="0">
                <a:solidFill>
                  <a:srgbClr val="FF0000"/>
                </a:solidFill>
                <a:latin typeface="Carlibri"/>
                <a:ea typeface="다음_SemiBold" pitchFamily="2" charset="-127"/>
              </a:rPr>
              <a:t>M</a:t>
            </a:r>
            <a:r>
              <a:rPr lang="en-US" altLang="ko-KR" sz="6000" b="1" dirty="0">
                <a:latin typeface="Carlibri"/>
                <a:ea typeface="다음_SemiBold" pitchFamily="2" charset="-127"/>
              </a:rPr>
              <a:t>achine learning</a:t>
            </a:r>
            <a:endParaRPr lang="ko-KR" altLang="en-US" sz="5400" b="1" dirty="0">
              <a:latin typeface="Carlibri"/>
              <a:ea typeface="다음_SemiBold" pitchFamily="2" charset="-127"/>
            </a:endParaRP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F38DD69D-AAEF-4031-880E-DB6D5C072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603121"/>
            <a:ext cx="518457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2. </a:t>
            </a:r>
            <a:r>
              <a: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프로젝트 소개</a:t>
            </a:r>
            <a:endParaRPr lang="en-US" altLang="ko-KR" sz="3200" dirty="0">
              <a:solidFill>
                <a:prstClr val="black">
                  <a:lumMod val="65000"/>
                  <a:lumOff val="35000"/>
                </a:prstClr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5CD58C-0F7A-409B-9AB1-B36AC2644CC0}"/>
              </a:ext>
            </a:extLst>
          </p:cNvPr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5">
            <a:extLst>
              <a:ext uri="{FF2B5EF4-FFF2-40B4-BE49-F238E27FC236}">
                <a16:creationId xmlns:a16="http://schemas.microsoft.com/office/drawing/2014/main" id="{503DED6C-9301-4FF3-B77A-18BBFB026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965" y="1164510"/>
            <a:ext cx="5861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프로젝트 이름</a:t>
            </a:r>
            <a:endParaRPr lang="en-US" altLang="ko-KR" sz="2400" dirty="0">
              <a:solidFill>
                <a:prstClr val="black">
                  <a:lumMod val="65000"/>
                  <a:lumOff val="35000"/>
                </a:prst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6C149087-294A-4E0A-A4E9-4BEF17EDC1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56988" y="61372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7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52"/>
    </mc:Choice>
    <mc:Fallback xmlns="">
      <p:transition spd="slow" advTm="11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E7FC3C-4EFA-4902-A16C-9B53ABC03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B5ADF801-D56D-4B65-9094-627FD88B1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603121"/>
            <a:ext cx="518457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2. </a:t>
            </a:r>
            <a:r>
              <a: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프로젝트 소개</a:t>
            </a:r>
            <a:endParaRPr lang="en-US" altLang="ko-KR" sz="3200" dirty="0">
              <a:solidFill>
                <a:prstClr val="black">
                  <a:lumMod val="65000"/>
                  <a:lumOff val="35000"/>
                </a:prstClr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36D5EB-085F-471B-BF70-6BF4EFCC19A3}"/>
              </a:ext>
            </a:extLst>
          </p:cNvPr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B388DA-3BC2-4FAD-9A99-170AF2565C6A}"/>
              </a:ext>
            </a:extLst>
          </p:cNvPr>
          <p:cNvSpPr/>
          <p:nvPr/>
        </p:nvSpPr>
        <p:spPr>
          <a:xfrm>
            <a:off x="2311120" y="3747507"/>
            <a:ext cx="893293" cy="1273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문서">
            <a:extLst>
              <a:ext uri="{FF2B5EF4-FFF2-40B4-BE49-F238E27FC236}">
                <a16:creationId xmlns:a16="http://schemas.microsoft.com/office/drawing/2014/main" id="{DD1205EC-399F-4FB3-916B-4969DCA2BE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3337" y="3533106"/>
            <a:ext cx="914400" cy="9144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4C728BD-6B1D-406E-99BE-820B6F42CC7C}"/>
              </a:ext>
            </a:extLst>
          </p:cNvPr>
          <p:cNvGrpSpPr/>
          <p:nvPr/>
        </p:nvGrpSpPr>
        <p:grpSpPr>
          <a:xfrm>
            <a:off x="742622" y="3252668"/>
            <a:ext cx="1619250" cy="1619250"/>
            <a:chOff x="2115147" y="2800350"/>
            <a:chExt cx="1619250" cy="1619250"/>
          </a:xfrm>
        </p:grpSpPr>
        <p:pic>
          <p:nvPicPr>
            <p:cNvPr id="9" name="그래픽 8" descr="종이">
              <a:extLst>
                <a:ext uri="{FF2B5EF4-FFF2-40B4-BE49-F238E27FC236}">
                  <a16:creationId xmlns:a16="http://schemas.microsoft.com/office/drawing/2014/main" id="{4214555E-AD9C-4DCC-B2E4-3976CC0B3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15147" y="2800350"/>
              <a:ext cx="1619250" cy="16192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F0D7FAF-4EEA-4008-85B5-D8B4B5A22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91875" y="3434120"/>
              <a:ext cx="483891" cy="706481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D97DDC2-F873-4580-B2D0-393272E8A182}"/>
              </a:ext>
            </a:extLst>
          </p:cNvPr>
          <p:cNvGrpSpPr/>
          <p:nvPr/>
        </p:nvGrpSpPr>
        <p:grpSpPr>
          <a:xfrm>
            <a:off x="1333743" y="2108807"/>
            <a:ext cx="1619250" cy="1619250"/>
            <a:chOff x="9221162" y="2178451"/>
            <a:chExt cx="1619250" cy="161925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092A1AE-83AC-4AFF-BBE3-05258576F595}"/>
                </a:ext>
              </a:extLst>
            </p:cNvPr>
            <p:cNvGrpSpPr/>
            <p:nvPr/>
          </p:nvGrpSpPr>
          <p:grpSpPr>
            <a:xfrm>
              <a:off x="9221162" y="2178451"/>
              <a:ext cx="1619250" cy="1619250"/>
              <a:chOff x="9221162" y="2178451"/>
              <a:chExt cx="1619250" cy="1619250"/>
            </a:xfrm>
          </p:grpSpPr>
          <p:pic>
            <p:nvPicPr>
              <p:cNvPr id="14" name="그래픽 13" descr="종이">
                <a:extLst>
                  <a:ext uri="{FF2B5EF4-FFF2-40B4-BE49-F238E27FC236}">
                    <a16:creationId xmlns:a16="http://schemas.microsoft.com/office/drawing/2014/main" id="{2C3892CF-652F-44F1-B835-79C115763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221162" y="2178451"/>
                <a:ext cx="1619250" cy="1619250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3FF12C1-E68B-447F-892A-4DA5208F3CBE}"/>
                  </a:ext>
                </a:extLst>
              </p:cNvPr>
              <p:cNvSpPr/>
              <p:nvPr/>
            </p:nvSpPr>
            <p:spPr>
              <a:xfrm>
                <a:off x="9619652" y="2769833"/>
                <a:ext cx="784978" cy="7707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4B8766-B9C4-4DD4-84DD-D4E16DACB3E4}"/>
                </a:ext>
              </a:extLst>
            </p:cNvPr>
            <p:cNvSpPr txBox="1"/>
            <p:nvPr/>
          </p:nvSpPr>
          <p:spPr>
            <a:xfrm>
              <a:off x="9709551" y="2832028"/>
              <a:ext cx="6424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0070C0"/>
                  </a:solidFill>
                  <a:latin typeface="Arial Black" panose="020B0A04020102020204" pitchFamily="34" charset="0"/>
                </a:rPr>
                <a:t>W</a:t>
              </a:r>
              <a:endParaRPr lang="ko-KR" altLang="en-US" sz="3600" b="1" dirty="0">
                <a:solidFill>
                  <a:srgbClr val="0070C0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EBBCDCD-E9C7-4869-A851-DE7E0C6DD938}"/>
              </a:ext>
            </a:extLst>
          </p:cNvPr>
          <p:cNvGrpSpPr/>
          <p:nvPr/>
        </p:nvGrpSpPr>
        <p:grpSpPr>
          <a:xfrm>
            <a:off x="2680909" y="3197430"/>
            <a:ext cx="1045766" cy="1358839"/>
            <a:chOff x="4837200" y="1591159"/>
            <a:chExt cx="1045766" cy="135883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BC179D9-911A-4151-AD43-C0233C05977A}"/>
                </a:ext>
              </a:extLst>
            </p:cNvPr>
            <p:cNvGrpSpPr/>
            <p:nvPr/>
          </p:nvGrpSpPr>
          <p:grpSpPr>
            <a:xfrm>
              <a:off x="4837200" y="1591159"/>
              <a:ext cx="1045766" cy="1358839"/>
              <a:chOff x="4837200" y="1591159"/>
              <a:chExt cx="1045766" cy="1358839"/>
            </a:xfrm>
          </p:grpSpPr>
          <p:sp>
            <p:nvSpPr>
              <p:cNvPr id="19" name="그래픽 9" descr="종이">
                <a:extLst>
                  <a:ext uri="{FF2B5EF4-FFF2-40B4-BE49-F238E27FC236}">
                    <a16:creationId xmlns:a16="http://schemas.microsoft.com/office/drawing/2014/main" id="{17B16D79-6B6B-42CA-8A5B-3B7E84892FA3}"/>
                  </a:ext>
                </a:extLst>
              </p:cNvPr>
              <p:cNvSpPr/>
              <p:nvPr/>
            </p:nvSpPr>
            <p:spPr>
              <a:xfrm>
                <a:off x="4837200" y="1591159"/>
                <a:ext cx="1045766" cy="1358839"/>
              </a:xfrm>
              <a:custGeom>
                <a:avLst/>
                <a:gdLst>
                  <a:gd name="connsiteX0" fmla="*/ 101203 w 1045765"/>
                  <a:gd name="connsiteY0" fmla="*/ 1256926 h 1358839"/>
                  <a:gd name="connsiteX1" fmla="*/ 101203 w 1045765"/>
                  <a:gd name="connsiteY1" fmla="*/ 101913 h 1358839"/>
                  <a:gd name="connsiteX2" fmla="*/ 573484 w 1045765"/>
                  <a:gd name="connsiteY2" fmla="*/ 101913 h 1358839"/>
                  <a:gd name="connsiteX3" fmla="*/ 573484 w 1045765"/>
                  <a:gd name="connsiteY3" fmla="*/ 458608 h 1358839"/>
                  <a:gd name="connsiteX4" fmla="*/ 944563 w 1045765"/>
                  <a:gd name="connsiteY4" fmla="*/ 458608 h 1358839"/>
                  <a:gd name="connsiteX5" fmla="*/ 944563 w 1045765"/>
                  <a:gd name="connsiteY5" fmla="*/ 1256926 h 1358839"/>
                  <a:gd name="connsiteX6" fmla="*/ 101203 w 1045765"/>
                  <a:gd name="connsiteY6" fmla="*/ 1256926 h 1358839"/>
                  <a:gd name="connsiteX7" fmla="*/ 674688 w 1045765"/>
                  <a:gd name="connsiteY7" fmla="*/ 144377 h 1358839"/>
                  <a:gd name="connsiteX8" fmla="*/ 885527 w 1045765"/>
                  <a:gd name="connsiteY8" fmla="*/ 356695 h 1358839"/>
                  <a:gd name="connsiteX9" fmla="*/ 674688 w 1045765"/>
                  <a:gd name="connsiteY9" fmla="*/ 356695 h 1358839"/>
                  <a:gd name="connsiteX10" fmla="*/ 674688 w 1045765"/>
                  <a:gd name="connsiteY10" fmla="*/ 144377 h 1358839"/>
                  <a:gd name="connsiteX11" fmla="*/ 674688 w 1045765"/>
                  <a:gd name="connsiteY11" fmla="*/ 0 h 1358839"/>
                  <a:gd name="connsiteX12" fmla="*/ 0 w 1045765"/>
                  <a:gd name="connsiteY12" fmla="*/ 0 h 1358839"/>
                  <a:gd name="connsiteX13" fmla="*/ 0 w 1045765"/>
                  <a:gd name="connsiteY13" fmla="*/ 1358839 h 1358839"/>
                  <a:gd name="connsiteX14" fmla="*/ 1045766 w 1045765"/>
                  <a:gd name="connsiteY14" fmla="*/ 1358839 h 1358839"/>
                  <a:gd name="connsiteX15" fmla="*/ 1045766 w 1045765"/>
                  <a:gd name="connsiteY15" fmla="*/ 373681 h 1358839"/>
                  <a:gd name="connsiteX16" fmla="*/ 674688 w 1045765"/>
                  <a:gd name="connsiteY16" fmla="*/ 0 h 1358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45765" h="1358839">
                    <a:moveTo>
                      <a:pt x="101203" y="1256926"/>
                    </a:moveTo>
                    <a:lnTo>
                      <a:pt x="101203" y="101913"/>
                    </a:lnTo>
                    <a:lnTo>
                      <a:pt x="573484" y="101913"/>
                    </a:lnTo>
                    <a:lnTo>
                      <a:pt x="573484" y="458608"/>
                    </a:lnTo>
                    <a:lnTo>
                      <a:pt x="944563" y="458608"/>
                    </a:lnTo>
                    <a:lnTo>
                      <a:pt x="944563" y="1256926"/>
                    </a:lnTo>
                    <a:lnTo>
                      <a:pt x="101203" y="1256926"/>
                    </a:lnTo>
                    <a:close/>
                    <a:moveTo>
                      <a:pt x="674688" y="144377"/>
                    </a:moveTo>
                    <a:lnTo>
                      <a:pt x="885527" y="356695"/>
                    </a:lnTo>
                    <a:lnTo>
                      <a:pt x="674688" y="356695"/>
                    </a:lnTo>
                    <a:lnTo>
                      <a:pt x="674688" y="144377"/>
                    </a:lnTo>
                    <a:close/>
                    <a:moveTo>
                      <a:pt x="674688" y="0"/>
                    </a:moveTo>
                    <a:lnTo>
                      <a:pt x="0" y="0"/>
                    </a:lnTo>
                    <a:lnTo>
                      <a:pt x="0" y="1358839"/>
                    </a:lnTo>
                    <a:lnTo>
                      <a:pt x="1045766" y="1358839"/>
                    </a:lnTo>
                    <a:lnTo>
                      <a:pt x="1045766" y="373681"/>
                    </a:lnTo>
                    <a:lnTo>
                      <a:pt x="6746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205135-26A8-41F1-8112-1EDE4B27A837}"/>
                  </a:ext>
                </a:extLst>
              </p:cNvPr>
              <p:cNvSpPr/>
              <p:nvPr/>
            </p:nvSpPr>
            <p:spPr>
              <a:xfrm>
                <a:off x="4944862" y="2124785"/>
                <a:ext cx="834748" cy="6987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25230EC-038C-4ACA-9E79-73C5B58FC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45758" y="2157624"/>
              <a:ext cx="628650" cy="633059"/>
            </a:xfrm>
            <a:prstGeom prst="rect">
              <a:avLst/>
            </a:prstGeom>
          </p:spPr>
        </p:pic>
      </p:grpSp>
      <p:pic>
        <p:nvPicPr>
          <p:cNvPr id="21" name="그래픽 20" descr="문서">
            <a:extLst>
              <a:ext uri="{FF2B5EF4-FFF2-40B4-BE49-F238E27FC236}">
                <a16:creationId xmlns:a16="http://schemas.microsoft.com/office/drawing/2014/main" id="{C1A5F0BB-AEAC-4FA7-A684-8954D83765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25434" y="2409754"/>
            <a:ext cx="914400" cy="914400"/>
          </a:xfrm>
          <a:prstGeom prst="rect">
            <a:avLst/>
          </a:prstGeom>
        </p:spPr>
      </p:pic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97DC34EA-2FEC-47DD-96C4-DFD867BC42E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241" y="4376383"/>
            <a:ext cx="660659" cy="660659"/>
          </a:xfrm>
          <a:prstGeom prst="rect">
            <a:avLst/>
          </a:prstGeom>
        </p:spPr>
      </p:pic>
      <p:pic>
        <p:nvPicPr>
          <p:cNvPr id="23" name="그림 22" descr="벡터그래픽이(가) 표시된 사진&#10;&#10;자동 생성된 설명">
            <a:extLst>
              <a:ext uri="{FF2B5EF4-FFF2-40B4-BE49-F238E27FC236}">
                <a16:creationId xmlns:a16="http://schemas.microsoft.com/office/drawing/2014/main" id="{CD18C608-853B-4349-B80A-213A6F4688B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8" y="2678659"/>
            <a:ext cx="660659" cy="660659"/>
          </a:xfrm>
          <a:prstGeom prst="rect">
            <a:avLst/>
          </a:prstGeom>
        </p:spPr>
      </p:pic>
      <p:pic>
        <p:nvPicPr>
          <p:cNvPr id="24" name="그림 23" descr="벡터그래픽이(가) 표시된 사진&#10;&#10;자동 생성된 설명">
            <a:extLst>
              <a:ext uri="{FF2B5EF4-FFF2-40B4-BE49-F238E27FC236}">
                <a16:creationId xmlns:a16="http://schemas.microsoft.com/office/drawing/2014/main" id="{CEF0A695-2404-485B-A646-813F1714FCF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964" y="2528577"/>
            <a:ext cx="660659" cy="660659"/>
          </a:xfrm>
          <a:prstGeom prst="rect">
            <a:avLst/>
          </a:prstGeom>
        </p:spPr>
      </p:pic>
      <p:pic>
        <p:nvPicPr>
          <p:cNvPr id="25" name="그래픽 24" descr="줄 화살표: 일자형">
            <a:extLst>
              <a:ext uri="{FF2B5EF4-FFF2-40B4-BE49-F238E27FC236}">
                <a16:creationId xmlns:a16="http://schemas.microsoft.com/office/drawing/2014/main" id="{E3C48FB2-5962-4ED5-A46E-44EFA9468A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4207918" y="3171787"/>
            <a:ext cx="914400" cy="914400"/>
          </a:xfrm>
          <a:prstGeom prst="rect">
            <a:avLst/>
          </a:prstGeom>
        </p:spPr>
      </p:pic>
      <p:pic>
        <p:nvPicPr>
          <p:cNvPr id="28" name="그래픽 27" descr="줄 화살표: 일자형">
            <a:extLst>
              <a:ext uri="{FF2B5EF4-FFF2-40B4-BE49-F238E27FC236}">
                <a16:creationId xmlns:a16="http://schemas.microsoft.com/office/drawing/2014/main" id="{24FEC23C-007E-4C81-A1E6-775EF95D3F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9119950">
            <a:off x="7513431" y="2646055"/>
            <a:ext cx="914400" cy="914400"/>
          </a:xfrm>
          <a:prstGeom prst="rect">
            <a:avLst/>
          </a:prstGeom>
        </p:spPr>
      </p:pic>
      <p:pic>
        <p:nvPicPr>
          <p:cNvPr id="29" name="그래픽 28" descr="줄 화살표: 일자형">
            <a:extLst>
              <a:ext uri="{FF2B5EF4-FFF2-40B4-BE49-F238E27FC236}">
                <a16:creationId xmlns:a16="http://schemas.microsoft.com/office/drawing/2014/main" id="{D02AADE5-17A0-46B5-9F81-AAA7F6E847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256840">
            <a:off x="7504815" y="3907558"/>
            <a:ext cx="914400" cy="9144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29527090-9819-4C83-BC04-ED7BFA63CECD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809245" y="1873520"/>
            <a:ext cx="1236658" cy="1236658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8E59152D-2774-4B03-9D16-B4F23CBEA16D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61012" y="3992263"/>
            <a:ext cx="1236658" cy="12366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C0CAF0-3462-4CF2-80FB-8778D84CDA3C}"/>
              </a:ext>
            </a:extLst>
          </p:cNvPr>
          <p:cNvSpPr txBox="1"/>
          <p:nvPr/>
        </p:nvSpPr>
        <p:spPr>
          <a:xfrm>
            <a:off x="10239836" y="2231997"/>
            <a:ext cx="1236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66"/>
                </a:solidFill>
              </a:rPr>
              <a:t>악성</a:t>
            </a:r>
            <a:r>
              <a:rPr lang="en-US" altLang="ko-KR" sz="2800" b="1" dirty="0">
                <a:solidFill>
                  <a:srgbClr val="FF0066"/>
                </a:solidFill>
              </a:rPr>
              <a:t>?</a:t>
            </a:r>
            <a:endParaRPr lang="ko-KR" altLang="en-US" sz="2800" b="1" dirty="0">
              <a:solidFill>
                <a:srgbClr val="FF006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7EA242-C4EB-4771-B10F-7A806EA05A23}"/>
              </a:ext>
            </a:extLst>
          </p:cNvPr>
          <p:cNvSpPr txBox="1"/>
          <p:nvPr/>
        </p:nvSpPr>
        <p:spPr>
          <a:xfrm>
            <a:off x="10239836" y="4407802"/>
            <a:ext cx="1236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B050"/>
                </a:solidFill>
              </a:rPr>
              <a:t>정상</a:t>
            </a:r>
            <a:r>
              <a:rPr lang="en-US" altLang="ko-KR" sz="2800" b="1" dirty="0">
                <a:solidFill>
                  <a:srgbClr val="00B050"/>
                </a:solidFill>
              </a:rPr>
              <a:t>?</a:t>
            </a:r>
            <a:endParaRPr lang="ko-KR" altLang="en-US" sz="2800" b="1" dirty="0">
              <a:solidFill>
                <a:srgbClr val="00B050"/>
              </a:solidFill>
            </a:endParaRPr>
          </a:p>
        </p:txBody>
      </p:sp>
      <p:pic>
        <p:nvPicPr>
          <p:cNvPr id="30" name="그래픽 29" descr="톱니바퀴">
            <a:extLst>
              <a:ext uri="{FF2B5EF4-FFF2-40B4-BE49-F238E27FC236}">
                <a16:creationId xmlns:a16="http://schemas.microsoft.com/office/drawing/2014/main" id="{1C2152A4-B6A8-440A-8922-AD6450137D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750464">
            <a:off x="6994761" y="3460301"/>
            <a:ext cx="914400" cy="914400"/>
          </a:xfrm>
          <a:prstGeom prst="rect">
            <a:avLst/>
          </a:prstGeom>
        </p:spPr>
      </p:pic>
      <p:sp>
        <p:nvSpPr>
          <p:cNvPr id="36" name="TextBox 25">
            <a:extLst>
              <a:ext uri="{FF2B5EF4-FFF2-40B4-BE49-F238E27FC236}">
                <a16:creationId xmlns:a16="http://schemas.microsoft.com/office/drawing/2014/main" id="{385DE686-C9D1-40F7-9629-1717789C9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965" y="1164510"/>
            <a:ext cx="5861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프로젝트 목표</a:t>
            </a:r>
            <a:endParaRPr lang="en-US" altLang="ko-KR" sz="2400" dirty="0">
              <a:solidFill>
                <a:prstClr val="black">
                  <a:lumMod val="65000"/>
                  <a:lumOff val="35000"/>
                </a:prst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3" name="그래픽 32" descr="단일 톱니바퀴">
            <a:extLst>
              <a:ext uri="{FF2B5EF4-FFF2-40B4-BE49-F238E27FC236}">
                <a16:creationId xmlns:a16="http://schemas.microsoft.com/office/drawing/2014/main" id="{2F82F7B5-E7DB-41BB-9D1B-AC34AE914B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239080" y="3117539"/>
            <a:ext cx="624801" cy="6248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438FE12-0FF9-4495-BD6F-99191E8BF257}"/>
              </a:ext>
            </a:extLst>
          </p:cNvPr>
          <p:cNvSpPr txBox="1"/>
          <p:nvPr/>
        </p:nvSpPr>
        <p:spPr>
          <a:xfrm>
            <a:off x="5347867" y="3343975"/>
            <a:ext cx="23516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DREAM</a:t>
            </a:r>
            <a:endParaRPr lang="ko-KR" altLang="en-US" sz="4400" b="1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pic>
        <p:nvPicPr>
          <p:cNvPr id="38" name="오디오 37">
            <a:hlinkClick r:id="" action="ppaction://media"/>
            <a:extLst>
              <a:ext uri="{FF2B5EF4-FFF2-40B4-BE49-F238E27FC236}">
                <a16:creationId xmlns:a16="http://schemas.microsoft.com/office/drawing/2014/main" id="{35725734-D837-41F9-B5CF-180C81BA79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1456988" y="61372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4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51"/>
    </mc:Choice>
    <mc:Fallback xmlns="">
      <p:transition spd="slow" advTm="11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E7FC3C-4EFA-4902-A16C-9B53ABC03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769" y="6476343"/>
            <a:ext cx="2837392" cy="364195"/>
          </a:xfrm>
        </p:spPr>
        <p:txBody>
          <a:bodyPr/>
          <a:lstStyle/>
          <a:p>
            <a:fld id="{6DDAE2C3-1A0B-474A-8CE8-AE55B8D9D4B1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B5ADF801-D56D-4B65-9094-627FD88B1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603121"/>
            <a:ext cx="5184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2. </a:t>
            </a: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프로젝트 소개</a:t>
            </a:r>
            <a:endParaRPr lang="en-US" altLang="ko-KR" sz="2800" dirty="0">
              <a:solidFill>
                <a:prstClr val="black">
                  <a:lumMod val="65000"/>
                  <a:lumOff val="35000"/>
                </a:prstClr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36D5EB-085F-471B-BF70-6BF4EFCC19A3}"/>
              </a:ext>
            </a:extLst>
          </p:cNvPr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래픽 17" descr="시계 방향으로 굽은 화살표">
            <a:extLst>
              <a:ext uri="{FF2B5EF4-FFF2-40B4-BE49-F238E27FC236}">
                <a16:creationId xmlns:a16="http://schemas.microsoft.com/office/drawing/2014/main" id="{2621B9B1-8DEC-4BE4-BF68-FED3358F1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628531" y="2696552"/>
            <a:ext cx="914400" cy="9144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B356D2-04B8-4EA8-93F9-44FDB218D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084" y="3367064"/>
            <a:ext cx="1658646" cy="3291376"/>
          </a:xfrm>
          <a:prstGeom prst="rect">
            <a:avLst/>
          </a:prstGeom>
        </p:spPr>
      </p:pic>
      <p:pic>
        <p:nvPicPr>
          <p:cNvPr id="26" name="그래픽 25" descr="시계 방향으로 굽은 화살표">
            <a:extLst>
              <a:ext uri="{FF2B5EF4-FFF2-40B4-BE49-F238E27FC236}">
                <a16:creationId xmlns:a16="http://schemas.microsoft.com/office/drawing/2014/main" id="{9AD4834A-A854-45FA-9017-4E503E6C6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521465" y="2664614"/>
            <a:ext cx="914400" cy="9144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F33400-A420-4537-AEDB-728AA7781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4308" y="3512922"/>
            <a:ext cx="3087027" cy="3087027"/>
          </a:xfrm>
          <a:prstGeom prst="rect">
            <a:avLst/>
          </a:prstGeom>
        </p:spPr>
      </p:pic>
      <p:sp>
        <p:nvSpPr>
          <p:cNvPr id="30" name="TextBox 25">
            <a:extLst>
              <a:ext uri="{FF2B5EF4-FFF2-40B4-BE49-F238E27FC236}">
                <a16:creationId xmlns:a16="http://schemas.microsoft.com/office/drawing/2014/main" id="{2B6F754B-E8CA-4CA4-A634-B7513727C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4307" y="6617656"/>
            <a:ext cx="356188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출처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한글문서파일구조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. (2013).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한글과 컴퓨터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C258F77D-8E93-4779-A024-156C758FC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055" y="6599948"/>
            <a:ext cx="37453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출처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: PDF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구조 및 악성코드 분석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. (2013).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누리랩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, p.6.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10301E4-8427-4A6A-B9E7-71A7305A6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621" y="3560940"/>
            <a:ext cx="3902792" cy="2983052"/>
          </a:xfrm>
          <a:prstGeom prst="rect">
            <a:avLst/>
          </a:prstGeom>
        </p:spPr>
      </p:pic>
      <p:sp>
        <p:nvSpPr>
          <p:cNvPr id="29" name="TextBox 25">
            <a:extLst>
              <a:ext uri="{FF2B5EF4-FFF2-40B4-BE49-F238E27FC236}">
                <a16:creationId xmlns:a16="http://schemas.microsoft.com/office/drawing/2014/main" id="{6E327AAB-D070-4D2F-8E4A-B3D406502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965" y="1164510"/>
            <a:ext cx="5861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개발 내용</a:t>
            </a:r>
            <a:endParaRPr lang="en-US" altLang="ko-KR" sz="2400" dirty="0">
              <a:solidFill>
                <a:prstClr val="black">
                  <a:lumMod val="65000"/>
                  <a:lumOff val="35000"/>
                </a:prst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2" name="그래픽 11" descr="시계 방향으로 굽은 화살표">
            <a:extLst>
              <a:ext uri="{FF2B5EF4-FFF2-40B4-BE49-F238E27FC236}">
                <a16:creationId xmlns:a16="http://schemas.microsoft.com/office/drawing/2014/main" id="{3D108C59-36B7-450A-A9E1-5C581AE9E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789461" y="2659663"/>
            <a:ext cx="914400" cy="91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6F3CB3AD-A852-4EF7-9B32-B48A82AB4832}"/>
              </a:ext>
            </a:extLst>
          </p:cNvPr>
          <p:cNvGrpSpPr/>
          <p:nvPr/>
        </p:nvGrpSpPr>
        <p:grpSpPr>
          <a:xfrm>
            <a:off x="1697724" y="1794406"/>
            <a:ext cx="1260585" cy="1260585"/>
            <a:chOff x="323528" y="1498053"/>
            <a:chExt cx="1260585" cy="1260585"/>
          </a:xfrm>
        </p:grpSpPr>
        <p:pic>
          <p:nvPicPr>
            <p:cNvPr id="41" name="그래픽 40" descr="문서">
              <a:extLst>
                <a:ext uri="{FF2B5EF4-FFF2-40B4-BE49-F238E27FC236}">
                  <a16:creationId xmlns:a16="http://schemas.microsoft.com/office/drawing/2014/main" id="{C0CFA951-77D2-4888-A92E-DF6A185BC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3528" y="1498053"/>
              <a:ext cx="1260585" cy="1260585"/>
            </a:xfrm>
            <a:prstGeom prst="rect">
              <a:avLst/>
            </a:prstGeom>
          </p:spPr>
        </p:pic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AA37111-28F2-472F-9A48-6164304D923C}"/>
                </a:ext>
              </a:extLst>
            </p:cNvPr>
            <p:cNvSpPr/>
            <p:nvPr/>
          </p:nvSpPr>
          <p:spPr>
            <a:xfrm>
              <a:off x="441971" y="2181743"/>
              <a:ext cx="627209" cy="30242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Carlibri"/>
                </a:rPr>
                <a:t>PDF</a:t>
              </a:r>
              <a:endParaRPr lang="ko-KR" altLang="en-US" sz="1600" b="1" dirty="0">
                <a:latin typeface="Carlibri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964C915-55AE-4DA3-A7C2-77FB61336C8B}"/>
              </a:ext>
            </a:extLst>
          </p:cNvPr>
          <p:cNvGrpSpPr/>
          <p:nvPr/>
        </p:nvGrpSpPr>
        <p:grpSpPr>
          <a:xfrm>
            <a:off x="5508323" y="1794408"/>
            <a:ext cx="1260585" cy="1260585"/>
            <a:chOff x="323528" y="1498053"/>
            <a:chExt cx="1260585" cy="1260585"/>
          </a:xfrm>
          <a:solidFill>
            <a:schemeClr val="accent1"/>
          </a:solidFill>
        </p:grpSpPr>
        <p:pic>
          <p:nvPicPr>
            <p:cNvPr id="44" name="그래픽 43" descr="문서">
              <a:extLst>
                <a:ext uri="{FF2B5EF4-FFF2-40B4-BE49-F238E27FC236}">
                  <a16:creationId xmlns:a16="http://schemas.microsoft.com/office/drawing/2014/main" id="{6612B0D1-BAC4-4D91-803B-D1D51B02B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3528" y="1498053"/>
              <a:ext cx="1260585" cy="1260585"/>
            </a:xfrm>
            <a:prstGeom prst="rect">
              <a:avLst/>
            </a:prstGeom>
          </p:spPr>
        </p:pic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137C1D72-4566-44F7-9813-5C3465C51115}"/>
                </a:ext>
              </a:extLst>
            </p:cNvPr>
            <p:cNvSpPr/>
            <p:nvPr/>
          </p:nvSpPr>
          <p:spPr>
            <a:xfrm>
              <a:off x="441971" y="2181743"/>
              <a:ext cx="627209" cy="3024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Carlibri"/>
                </a:rPr>
                <a:t>DOC</a:t>
              </a:r>
              <a:endParaRPr lang="ko-KR" altLang="en-US" sz="1600" b="1" dirty="0">
                <a:latin typeface="Carlibri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B15E621-0393-49A0-AC55-A04BAAC415CB}"/>
              </a:ext>
            </a:extLst>
          </p:cNvPr>
          <p:cNvGrpSpPr/>
          <p:nvPr/>
        </p:nvGrpSpPr>
        <p:grpSpPr>
          <a:xfrm>
            <a:off x="9126614" y="1794407"/>
            <a:ext cx="1260585" cy="1260585"/>
            <a:chOff x="323528" y="1498053"/>
            <a:chExt cx="1260585" cy="1260585"/>
          </a:xfrm>
          <a:solidFill>
            <a:srgbClr val="00B050"/>
          </a:solidFill>
        </p:grpSpPr>
        <p:pic>
          <p:nvPicPr>
            <p:cNvPr id="48" name="그래픽 47" descr="문서">
              <a:extLst>
                <a:ext uri="{FF2B5EF4-FFF2-40B4-BE49-F238E27FC236}">
                  <a16:creationId xmlns:a16="http://schemas.microsoft.com/office/drawing/2014/main" id="{6E5C9094-F65F-48B7-9051-F420A54F2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23528" y="1498053"/>
              <a:ext cx="1260585" cy="1260585"/>
            </a:xfrm>
            <a:prstGeom prst="rect">
              <a:avLst/>
            </a:prstGeom>
          </p:spPr>
        </p:pic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9EEA549F-C1E8-4F78-9943-D487AF41CCA4}"/>
                </a:ext>
              </a:extLst>
            </p:cNvPr>
            <p:cNvSpPr/>
            <p:nvPr/>
          </p:nvSpPr>
          <p:spPr>
            <a:xfrm>
              <a:off x="441971" y="2181745"/>
              <a:ext cx="655580" cy="30242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Carlibri"/>
                </a:rPr>
                <a:t>HWP</a:t>
              </a:r>
              <a:endParaRPr lang="ko-KR" altLang="en-US" sz="1600" b="1" dirty="0">
                <a:latin typeface="Carlibri"/>
              </a:endParaRPr>
            </a:p>
          </p:txBody>
        </p:sp>
      </p:grp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C31F9201-1565-4643-B92E-80A34B4AFB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456988" y="61372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9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71"/>
    </mc:Choice>
    <mc:Fallback xmlns="">
      <p:transition spd="slow" advTm="10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E7FC3C-4EFA-4902-A16C-9B53ABC03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769" y="6476343"/>
            <a:ext cx="2837392" cy="364195"/>
          </a:xfrm>
        </p:spPr>
        <p:txBody>
          <a:bodyPr/>
          <a:lstStyle/>
          <a:p>
            <a:fld id="{6DDAE2C3-1A0B-474A-8CE8-AE55B8D9D4B1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B5ADF801-D56D-4B65-9094-627FD88B1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603121"/>
            <a:ext cx="518457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2. </a:t>
            </a:r>
            <a:r>
              <a: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프로젝트 소개</a:t>
            </a:r>
            <a:endParaRPr lang="en-US" altLang="ko-KR" sz="3200" dirty="0">
              <a:solidFill>
                <a:prstClr val="black">
                  <a:lumMod val="65000"/>
                  <a:lumOff val="35000"/>
                </a:prstClr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36D5EB-085F-471B-BF70-6BF4EFCC19A3}"/>
              </a:ext>
            </a:extLst>
          </p:cNvPr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5">
            <a:extLst>
              <a:ext uri="{FF2B5EF4-FFF2-40B4-BE49-F238E27FC236}">
                <a16:creationId xmlns:a16="http://schemas.microsoft.com/office/drawing/2014/main" id="{6E327AAB-D070-4D2F-8E4A-B3D406502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965" y="1164510"/>
            <a:ext cx="5861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개발 내용</a:t>
            </a:r>
            <a:endParaRPr lang="en-US" altLang="ko-KR" sz="2400" dirty="0">
              <a:solidFill>
                <a:prstClr val="black">
                  <a:lumMod val="65000"/>
                  <a:lumOff val="35000"/>
                </a:prst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14CD202-FBAF-43B7-8DCE-30BE471972A0}"/>
              </a:ext>
            </a:extLst>
          </p:cNvPr>
          <p:cNvGrpSpPr/>
          <p:nvPr/>
        </p:nvGrpSpPr>
        <p:grpSpPr>
          <a:xfrm>
            <a:off x="1578219" y="3191165"/>
            <a:ext cx="1724149" cy="1724149"/>
            <a:chOff x="323528" y="1498053"/>
            <a:chExt cx="1260585" cy="1260585"/>
          </a:xfrm>
        </p:grpSpPr>
        <p:pic>
          <p:nvPicPr>
            <p:cNvPr id="21" name="그래픽 20" descr="문서">
              <a:extLst>
                <a:ext uri="{FF2B5EF4-FFF2-40B4-BE49-F238E27FC236}">
                  <a16:creationId xmlns:a16="http://schemas.microsoft.com/office/drawing/2014/main" id="{E01EE56D-D9C9-48A0-9896-1C98757EB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3528" y="1498053"/>
              <a:ext cx="1260585" cy="1260585"/>
            </a:xfrm>
            <a:prstGeom prst="rect">
              <a:avLst/>
            </a:prstGeom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40E0F3F-5536-4596-ACA7-F5BD0810B924}"/>
                </a:ext>
              </a:extLst>
            </p:cNvPr>
            <p:cNvSpPr/>
            <p:nvPr/>
          </p:nvSpPr>
          <p:spPr>
            <a:xfrm>
              <a:off x="441971" y="2181743"/>
              <a:ext cx="627209" cy="30242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Carlibri"/>
                </a:rPr>
                <a:t>PDF</a:t>
              </a:r>
              <a:endParaRPr lang="ko-KR" altLang="en-US" sz="2400" b="1" dirty="0">
                <a:latin typeface="Carlibri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F84F64C1-3667-4F1D-9708-177F611395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9200372"/>
                  </p:ext>
                </p:extLst>
              </p:nvPr>
            </p:nvGraphicFramePr>
            <p:xfrm>
              <a:off x="7736309" y="4053240"/>
              <a:ext cx="3988704" cy="43338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64784">
                      <a:extLst>
                        <a:ext uri="{9D8B030D-6E8A-4147-A177-3AD203B41FA5}">
                          <a16:colId xmlns:a16="http://schemas.microsoft.com/office/drawing/2014/main" val="907644552"/>
                        </a:ext>
                      </a:extLst>
                    </a:gridCol>
                    <a:gridCol w="664784">
                      <a:extLst>
                        <a:ext uri="{9D8B030D-6E8A-4147-A177-3AD203B41FA5}">
                          <a16:colId xmlns:a16="http://schemas.microsoft.com/office/drawing/2014/main" val="3928504936"/>
                        </a:ext>
                      </a:extLst>
                    </a:gridCol>
                    <a:gridCol w="664784">
                      <a:extLst>
                        <a:ext uri="{9D8B030D-6E8A-4147-A177-3AD203B41FA5}">
                          <a16:colId xmlns:a16="http://schemas.microsoft.com/office/drawing/2014/main" val="4041872196"/>
                        </a:ext>
                      </a:extLst>
                    </a:gridCol>
                    <a:gridCol w="664784">
                      <a:extLst>
                        <a:ext uri="{9D8B030D-6E8A-4147-A177-3AD203B41FA5}">
                          <a16:colId xmlns:a16="http://schemas.microsoft.com/office/drawing/2014/main" val="1091340768"/>
                        </a:ext>
                      </a:extLst>
                    </a:gridCol>
                    <a:gridCol w="664784">
                      <a:extLst>
                        <a:ext uri="{9D8B030D-6E8A-4147-A177-3AD203B41FA5}">
                          <a16:colId xmlns:a16="http://schemas.microsoft.com/office/drawing/2014/main" val="2954875912"/>
                        </a:ext>
                      </a:extLst>
                    </a:gridCol>
                    <a:gridCol w="664784">
                      <a:extLst>
                        <a:ext uri="{9D8B030D-6E8A-4147-A177-3AD203B41FA5}">
                          <a16:colId xmlns:a16="http://schemas.microsoft.com/office/drawing/2014/main" val="3321286845"/>
                        </a:ext>
                      </a:extLst>
                    </a:gridCol>
                  </a:tblGrid>
                  <a:tr h="216692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1" i="1" smtClean="0"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1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100" b="1" dirty="0"/>
                        </a:p>
                      </a:txBody>
                      <a:tcPr marL="46895" marR="46895" marT="23447" marB="23447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1" i="1" smtClean="0"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1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100" b="1" dirty="0"/>
                        </a:p>
                      </a:txBody>
                      <a:tcPr marL="46895" marR="46895" marT="23447" marB="23447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1" i="1" smtClean="0"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1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100" b="1" dirty="0"/>
                        </a:p>
                      </a:txBody>
                      <a:tcPr marL="46895" marR="46895" marT="23447" marB="23447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1" i="1" smtClean="0"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1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100" b="1" dirty="0"/>
                        </a:p>
                      </a:txBody>
                      <a:tcPr marL="46895" marR="46895" marT="23447" marB="23447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1" dirty="0"/>
                            <a:t>…</a:t>
                          </a:r>
                          <a:endParaRPr lang="ko-KR" altLang="en-US" sz="1100" b="1" dirty="0"/>
                        </a:p>
                      </a:txBody>
                      <a:tcPr marL="46895" marR="46895" marT="23447" marB="23447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1" i="1" smtClean="0"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1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100" b="1" dirty="0"/>
                        </a:p>
                      </a:txBody>
                      <a:tcPr marL="46895" marR="46895" marT="23447" marB="23447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802674"/>
                      </a:ext>
                    </a:extLst>
                  </a:tr>
                  <a:tr h="21669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1.7</a:t>
                          </a:r>
                          <a:endParaRPr lang="ko-KR" altLang="en-US" sz="1100" dirty="0"/>
                        </a:p>
                      </a:txBody>
                      <a:tcPr marL="46895" marR="46895" marT="23447" marB="23447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12</a:t>
                          </a:r>
                          <a:endParaRPr lang="ko-KR" altLang="en-US" sz="1100" dirty="0"/>
                        </a:p>
                      </a:txBody>
                      <a:tcPr marL="46895" marR="46895" marT="23447" marB="23447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9</a:t>
                          </a:r>
                          <a:endParaRPr lang="ko-KR" altLang="en-US" sz="1100" dirty="0"/>
                        </a:p>
                      </a:txBody>
                      <a:tcPr marL="46895" marR="46895" marT="23447" marB="23447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124</a:t>
                          </a:r>
                          <a:endParaRPr lang="ko-KR" altLang="en-US" sz="1100" dirty="0"/>
                        </a:p>
                      </a:txBody>
                      <a:tcPr marL="46895" marR="46895" marT="23447" marB="23447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…</a:t>
                          </a:r>
                          <a:endParaRPr lang="ko-KR" altLang="en-US" sz="1100" dirty="0"/>
                        </a:p>
                      </a:txBody>
                      <a:tcPr marL="46895" marR="46895" marT="23447" marB="23447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0</a:t>
                          </a:r>
                          <a:endParaRPr lang="ko-KR" altLang="en-US" sz="1100" dirty="0"/>
                        </a:p>
                      </a:txBody>
                      <a:tcPr marL="46895" marR="46895" marT="23447" marB="23447"/>
                    </a:tc>
                    <a:extLst>
                      <a:ext uri="{0D108BD9-81ED-4DB2-BD59-A6C34878D82A}">
                        <a16:rowId xmlns:a16="http://schemas.microsoft.com/office/drawing/2014/main" val="378489886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F84F64C1-3667-4F1D-9708-177F611395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9200372"/>
                  </p:ext>
                </p:extLst>
              </p:nvPr>
            </p:nvGraphicFramePr>
            <p:xfrm>
              <a:off x="7736309" y="4053240"/>
              <a:ext cx="3988704" cy="43338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64784">
                      <a:extLst>
                        <a:ext uri="{9D8B030D-6E8A-4147-A177-3AD203B41FA5}">
                          <a16:colId xmlns:a16="http://schemas.microsoft.com/office/drawing/2014/main" val="907644552"/>
                        </a:ext>
                      </a:extLst>
                    </a:gridCol>
                    <a:gridCol w="664784">
                      <a:extLst>
                        <a:ext uri="{9D8B030D-6E8A-4147-A177-3AD203B41FA5}">
                          <a16:colId xmlns:a16="http://schemas.microsoft.com/office/drawing/2014/main" val="3928504936"/>
                        </a:ext>
                      </a:extLst>
                    </a:gridCol>
                    <a:gridCol w="664784">
                      <a:extLst>
                        <a:ext uri="{9D8B030D-6E8A-4147-A177-3AD203B41FA5}">
                          <a16:colId xmlns:a16="http://schemas.microsoft.com/office/drawing/2014/main" val="4041872196"/>
                        </a:ext>
                      </a:extLst>
                    </a:gridCol>
                    <a:gridCol w="664784">
                      <a:extLst>
                        <a:ext uri="{9D8B030D-6E8A-4147-A177-3AD203B41FA5}">
                          <a16:colId xmlns:a16="http://schemas.microsoft.com/office/drawing/2014/main" val="1091340768"/>
                        </a:ext>
                      </a:extLst>
                    </a:gridCol>
                    <a:gridCol w="664784">
                      <a:extLst>
                        <a:ext uri="{9D8B030D-6E8A-4147-A177-3AD203B41FA5}">
                          <a16:colId xmlns:a16="http://schemas.microsoft.com/office/drawing/2014/main" val="2954875912"/>
                        </a:ext>
                      </a:extLst>
                    </a:gridCol>
                    <a:gridCol w="664784">
                      <a:extLst>
                        <a:ext uri="{9D8B030D-6E8A-4147-A177-3AD203B41FA5}">
                          <a16:colId xmlns:a16="http://schemas.microsoft.com/office/drawing/2014/main" val="3321286845"/>
                        </a:ext>
                      </a:extLst>
                    </a:gridCol>
                  </a:tblGrid>
                  <a:tr h="21669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6895" marR="46895" marT="23447" marB="23447">
                        <a:blipFill>
                          <a:blip r:embed="rId6"/>
                          <a:stretch>
                            <a:fillRect l="-917" t="-8333" r="-502752" b="-1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6895" marR="46895" marT="23447" marB="23447">
                        <a:blipFill>
                          <a:blip r:embed="rId6"/>
                          <a:stretch>
                            <a:fillRect l="-100917" t="-8333" r="-402752" b="-1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6895" marR="46895" marT="23447" marB="23447">
                        <a:blipFill>
                          <a:blip r:embed="rId6"/>
                          <a:stretch>
                            <a:fillRect l="-199091" t="-8333" r="-299091" b="-1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6895" marR="46895" marT="23447" marB="23447">
                        <a:blipFill>
                          <a:blip r:embed="rId6"/>
                          <a:stretch>
                            <a:fillRect l="-301835" t="-8333" r="-201835" b="-1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1" dirty="0"/>
                            <a:t>…</a:t>
                          </a:r>
                          <a:endParaRPr lang="ko-KR" altLang="en-US" sz="1100" b="1" dirty="0"/>
                        </a:p>
                      </a:txBody>
                      <a:tcPr marL="46895" marR="46895" marT="23447" marB="23447"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6895" marR="46895" marT="23447" marB="23447">
                        <a:blipFill>
                          <a:blip r:embed="rId6"/>
                          <a:stretch>
                            <a:fillRect l="-501835" t="-8333" r="-183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3802674"/>
                      </a:ext>
                    </a:extLst>
                  </a:tr>
                  <a:tr h="21669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1.7</a:t>
                          </a:r>
                          <a:endParaRPr lang="ko-KR" altLang="en-US" sz="1100" dirty="0"/>
                        </a:p>
                      </a:txBody>
                      <a:tcPr marL="46895" marR="46895" marT="23447" marB="23447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12</a:t>
                          </a:r>
                          <a:endParaRPr lang="ko-KR" altLang="en-US" sz="1100" dirty="0"/>
                        </a:p>
                      </a:txBody>
                      <a:tcPr marL="46895" marR="46895" marT="23447" marB="23447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9</a:t>
                          </a:r>
                          <a:endParaRPr lang="ko-KR" altLang="en-US" sz="1100" dirty="0"/>
                        </a:p>
                      </a:txBody>
                      <a:tcPr marL="46895" marR="46895" marT="23447" marB="23447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124</a:t>
                          </a:r>
                          <a:endParaRPr lang="ko-KR" altLang="en-US" sz="1100" dirty="0"/>
                        </a:p>
                      </a:txBody>
                      <a:tcPr marL="46895" marR="46895" marT="23447" marB="23447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…</a:t>
                          </a:r>
                          <a:endParaRPr lang="ko-KR" altLang="en-US" sz="1100" dirty="0"/>
                        </a:p>
                      </a:txBody>
                      <a:tcPr marL="46895" marR="46895" marT="23447" marB="23447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0</a:t>
                          </a:r>
                          <a:endParaRPr lang="ko-KR" altLang="en-US" sz="1100" dirty="0"/>
                        </a:p>
                      </a:txBody>
                      <a:tcPr marL="46895" marR="46895" marT="23447" marB="23447"/>
                    </a:tc>
                    <a:extLst>
                      <a:ext uri="{0D108BD9-81ED-4DB2-BD59-A6C34878D82A}">
                        <a16:rowId xmlns:a16="http://schemas.microsoft.com/office/drawing/2014/main" val="37848988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D453E00-0C88-4E7D-B3D6-D69B577ED8E2}"/>
              </a:ext>
            </a:extLst>
          </p:cNvPr>
          <p:cNvSpPr txBox="1"/>
          <p:nvPr/>
        </p:nvSpPr>
        <p:spPr>
          <a:xfrm>
            <a:off x="8995114" y="4608650"/>
            <a:ext cx="19401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rlibri"/>
              </a:rPr>
              <a:t>Feature Vector</a:t>
            </a:r>
            <a:endParaRPr lang="ko-KR" altLang="en-US" b="1" dirty="0">
              <a:latin typeface="Car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5284FD-0F0F-4B3E-975A-8BEA90244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1575" y="1253806"/>
            <a:ext cx="2438857" cy="2803284"/>
          </a:xfrm>
          <a:prstGeom prst="rect">
            <a:avLst/>
          </a:prstGeom>
        </p:spPr>
      </p:pic>
      <p:pic>
        <p:nvPicPr>
          <p:cNvPr id="15" name="그래픽 14" descr="시계 방향으로 굽은 줄 화살표">
            <a:extLst>
              <a:ext uri="{FF2B5EF4-FFF2-40B4-BE49-F238E27FC236}">
                <a16:creationId xmlns:a16="http://schemas.microsoft.com/office/drawing/2014/main" id="{C4DFEB83-A9CF-49BC-AE1F-CE4CE6ACA6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9302510">
            <a:off x="8078228" y="2198247"/>
            <a:ext cx="914400" cy="914400"/>
          </a:xfrm>
          <a:prstGeom prst="rect">
            <a:avLst/>
          </a:prstGeom>
        </p:spPr>
      </p:pic>
      <p:pic>
        <p:nvPicPr>
          <p:cNvPr id="38" name="그래픽 37" descr="시계 방향으로 굽은 줄 화살표">
            <a:extLst>
              <a:ext uri="{FF2B5EF4-FFF2-40B4-BE49-F238E27FC236}">
                <a16:creationId xmlns:a16="http://schemas.microsoft.com/office/drawing/2014/main" id="{9637B228-4230-4D8C-954A-843E34A3D2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7928005" y="5444619"/>
            <a:ext cx="914400" cy="914400"/>
          </a:xfrm>
          <a:prstGeom prst="rect">
            <a:avLst/>
          </a:prstGeom>
        </p:spPr>
      </p:pic>
      <p:pic>
        <p:nvPicPr>
          <p:cNvPr id="39" name="Picture 8" descr="ë¨¸ì ë¬ë ìì´ì½ì ëí ì´ë¯¸ì§ ê²ìê²°ê³¼">
            <a:extLst>
              <a:ext uri="{FF2B5EF4-FFF2-40B4-BE49-F238E27FC236}">
                <a16:creationId xmlns:a16="http://schemas.microsoft.com/office/drawing/2014/main" id="{565AE03D-A4F4-44F2-8160-5DFA9DE85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88896" y="5164750"/>
            <a:ext cx="1356115" cy="130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래픽 39" descr="시계 방향으로 굽은 줄 화살표">
            <a:extLst>
              <a:ext uri="{FF2B5EF4-FFF2-40B4-BE49-F238E27FC236}">
                <a16:creationId xmlns:a16="http://schemas.microsoft.com/office/drawing/2014/main" id="{BB8EF0E4-0EE3-4827-AB15-DC64BBE8D2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4345182">
            <a:off x="2741932" y="2226251"/>
            <a:ext cx="914400" cy="914400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B4872159-498D-4D99-A052-271838F8E9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56988" y="61372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0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66"/>
    </mc:Choice>
    <mc:Fallback xmlns="">
      <p:transition spd="slow" advTm="13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4.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27665</TotalTime>
  <Words>656</Words>
  <Application>Microsoft Office PowerPoint</Application>
  <PresentationFormat>사용자 지정</PresentationFormat>
  <Paragraphs>137</Paragraphs>
  <Slides>16</Slides>
  <Notes>11</Notes>
  <HiddenSlides>0</HiddenSlides>
  <MMClips>14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나눔바른고딕</vt:lpstr>
      <vt:lpstr>Arial</vt:lpstr>
      <vt:lpstr>Arial Black</vt:lpstr>
      <vt:lpstr>Carlibri</vt:lpstr>
      <vt:lpstr>Noto Sans CJK KR Black</vt:lpstr>
      <vt:lpstr>Calibri</vt:lpstr>
      <vt:lpstr>Noto Sans CJK KR Bold</vt:lpstr>
      <vt:lpstr>다음_SemiBold</vt:lpstr>
      <vt:lpstr>맑은 고딕</vt:lpstr>
      <vt:lpstr>다음_Regular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Reference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홍현지</dc:creator>
  <cp:lastModifiedBy>Hye ri</cp:lastModifiedBy>
  <cp:revision>3170</cp:revision>
  <cp:lastPrinted>2017-06-28T02:15:48Z</cp:lastPrinted>
  <dcterms:created xsi:type="dcterms:W3CDTF">2015-02-06T05:35:23Z</dcterms:created>
  <dcterms:modified xsi:type="dcterms:W3CDTF">2019-03-14T14:59:20Z</dcterms:modified>
</cp:coreProperties>
</file>